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68"/>
  </p:notesMasterIdLst>
  <p:sldIdLst>
    <p:sldId id="256" r:id="rId3"/>
    <p:sldId id="261" r:id="rId4"/>
    <p:sldId id="263" r:id="rId5"/>
    <p:sldId id="264" r:id="rId6"/>
    <p:sldId id="262" r:id="rId7"/>
    <p:sldId id="265" r:id="rId8"/>
    <p:sldId id="270" r:id="rId9"/>
    <p:sldId id="266" r:id="rId10"/>
    <p:sldId id="272" r:id="rId11"/>
    <p:sldId id="268" r:id="rId12"/>
    <p:sldId id="269" r:id="rId13"/>
    <p:sldId id="273" r:id="rId14"/>
    <p:sldId id="313" r:id="rId15"/>
    <p:sldId id="271" r:id="rId16"/>
    <p:sldId id="267" r:id="rId17"/>
    <p:sldId id="312" r:id="rId18"/>
    <p:sldId id="305" r:id="rId19"/>
    <p:sldId id="275" r:id="rId20"/>
    <p:sldId id="306" r:id="rId21"/>
    <p:sldId id="276" r:id="rId22"/>
    <p:sldId id="274" r:id="rId23"/>
    <p:sldId id="277" r:id="rId24"/>
    <p:sldId id="308" r:id="rId25"/>
    <p:sldId id="307" r:id="rId26"/>
    <p:sldId id="309" r:id="rId27"/>
    <p:sldId id="278" r:id="rId28"/>
    <p:sldId id="279" r:id="rId29"/>
    <p:sldId id="280" r:id="rId30"/>
    <p:sldId id="281" r:id="rId31"/>
    <p:sldId id="314" r:id="rId32"/>
    <p:sldId id="315" r:id="rId33"/>
    <p:sldId id="330" r:id="rId34"/>
    <p:sldId id="282" r:id="rId35"/>
    <p:sldId id="316" r:id="rId36"/>
    <p:sldId id="283" r:id="rId37"/>
    <p:sldId id="284" r:id="rId38"/>
    <p:sldId id="285" r:id="rId39"/>
    <p:sldId id="317" r:id="rId40"/>
    <p:sldId id="286" r:id="rId41"/>
    <p:sldId id="318" r:id="rId42"/>
    <p:sldId id="287" r:id="rId43"/>
    <p:sldId id="288" r:id="rId44"/>
    <p:sldId id="319" r:id="rId45"/>
    <p:sldId id="320" r:id="rId46"/>
    <p:sldId id="289" r:id="rId47"/>
    <p:sldId id="290" r:id="rId48"/>
    <p:sldId id="291" r:id="rId49"/>
    <p:sldId id="292" r:id="rId50"/>
    <p:sldId id="293" r:id="rId51"/>
    <p:sldId id="294" r:id="rId52"/>
    <p:sldId id="321" r:id="rId53"/>
    <p:sldId id="295" r:id="rId54"/>
    <p:sldId id="322" r:id="rId55"/>
    <p:sldId id="296" r:id="rId56"/>
    <p:sldId id="323" r:id="rId57"/>
    <p:sldId id="297" r:id="rId58"/>
    <p:sldId id="298" r:id="rId59"/>
    <p:sldId id="324" r:id="rId60"/>
    <p:sldId id="301" r:id="rId61"/>
    <p:sldId id="325" r:id="rId62"/>
    <p:sldId id="326" r:id="rId63"/>
    <p:sldId id="327" r:id="rId64"/>
    <p:sldId id="302" r:id="rId65"/>
    <p:sldId id="328" r:id="rId66"/>
    <p:sldId id="32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133"/>
    <a:srgbClr val="FFCCCC"/>
    <a:srgbClr val="106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284"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64BF6-C3B4-4E88-8ED7-A7D58DB47D4A}" type="doc">
      <dgm:prSet loTypeId="urn:microsoft.com/office/officeart/2008/layout/VerticalCurvedList" loCatId="list" qsTypeId="urn:microsoft.com/office/officeart/2005/8/quickstyle/simple3" qsCatId="simple" csTypeId="urn:microsoft.com/office/officeart/2005/8/colors/accent2_1" csCatId="accent2" phldr="1"/>
      <dgm:spPr/>
      <dgm:t>
        <a:bodyPr/>
        <a:lstStyle/>
        <a:p>
          <a:endParaRPr lang="hr-HR"/>
        </a:p>
      </dgm:t>
    </dgm:pt>
    <dgm:pt modelId="{B77D3692-9F63-4D61-9596-87BACE0B2047}">
      <dgm:prSet phldrT="[Text]"/>
      <dgm:spPr/>
      <dgm:t>
        <a:bodyPr/>
        <a:lstStyle/>
        <a:p>
          <a:r>
            <a:rPr lang="hr-HR" dirty="0" smtClean="0"/>
            <a:t>1. POJMOVNO ODREĐENJE MARKETINGA</a:t>
          </a:r>
          <a:endParaRPr lang="hr-HR" dirty="0"/>
        </a:p>
      </dgm:t>
    </dgm:pt>
    <dgm:pt modelId="{A8D0E4F1-BB44-4729-BE1D-8F10FC3C9BB1}" type="sibTrans" cxnId="{C1E143CF-A3A5-403C-A2E0-0F25A1E8F6E1}">
      <dgm:prSet/>
      <dgm:spPr/>
      <dgm:t>
        <a:bodyPr/>
        <a:lstStyle/>
        <a:p>
          <a:endParaRPr lang="hr-HR"/>
        </a:p>
      </dgm:t>
    </dgm:pt>
    <dgm:pt modelId="{48192924-1B6E-479C-8D52-328A99EC2183}" type="parTrans" cxnId="{C1E143CF-A3A5-403C-A2E0-0F25A1E8F6E1}">
      <dgm:prSet/>
      <dgm:spPr/>
      <dgm:t>
        <a:bodyPr/>
        <a:lstStyle/>
        <a:p>
          <a:endParaRPr lang="hr-HR"/>
        </a:p>
      </dgm:t>
    </dgm:pt>
    <dgm:pt modelId="{FE3C413E-709E-48F4-89BA-292EEECB547F}">
      <dgm:prSet phldrT="[Text]"/>
      <dgm:spPr/>
      <dgm:t>
        <a:bodyPr/>
        <a:lstStyle/>
        <a:p>
          <a:r>
            <a:rPr lang="hr-HR" dirty="0" smtClean="0"/>
            <a:t>2. TRŽIŠTE I TRŽIŠNA RAZMJENA</a:t>
          </a:r>
          <a:endParaRPr lang="hr-HR" dirty="0"/>
        </a:p>
      </dgm:t>
    </dgm:pt>
    <dgm:pt modelId="{0827DA87-FFFE-4912-A32B-958D86304BED}" type="parTrans" cxnId="{6B156B66-8D5C-4B29-9427-C17E7436ABB3}">
      <dgm:prSet/>
      <dgm:spPr/>
      <dgm:t>
        <a:bodyPr/>
        <a:lstStyle/>
        <a:p>
          <a:endParaRPr lang="hr-HR"/>
        </a:p>
      </dgm:t>
    </dgm:pt>
    <dgm:pt modelId="{B3BAA577-1D47-41F6-81C5-7ABA71B5BBC4}" type="sibTrans" cxnId="{6B156B66-8D5C-4B29-9427-C17E7436ABB3}">
      <dgm:prSet/>
      <dgm:spPr/>
      <dgm:t>
        <a:bodyPr/>
        <a:lstStyle/>
        <a:p>
          <a:endParaRPr lang="hr-HR"/>
        </a:p>
      </dgm:t>
    </dgm:pt>
    <dgm:pt modelId="{3A6ADB51-F38F-4623-AE41-E1880E8AAEE5}">
      <dgm:prSet phldrT="[Text]"/>
      <dgm:spPr/>
      <dgm:t>
        <a:bodyPr/>
        <a:lstStyle/>
        <a:p>
          <a:r>
            <a:rPr lang="hr-HR" dirty="0" smtClean="0"/>
            <a:t>3. PONUDA I POTRAŽNJA NA TRŽIŠTU – POTREBE I ŽELJE</a:t>
          </a:r>
          <a:endParaRPr lang="hr-HR" dirty="0"/>
        </a:p>
      </dgm:t>
    </dgm:pt>
    <dgm:pt modelId="{3004AF97-62F2-42B0-B77F-2731C71E7327}" type="parTrans" cxnId="{0C6AC9C6-0E23-4072-B3E3-AFCBCA9A0C01}">
      <dgm:prSet/>
      <dgm:spPr/>
      <dgm:t>
        <a:bodyPr/>
        <a:lstStyle/>
        <a:p>
          <a:endParaRPr lang="hr-HR"/>
        </a:p>
      </dgm:t>
    </dgm:pt>
    <dgm:pt modelId="{C8B40B16-B6CE-4625-BB7E-53C6DE04C2DA}" type="sibTrans" cxnId="{0C6AC9C6-0E23-4072-B3E3-AFCBCA9A0C01}">
      <dgm:prSet/>
      <dgm:spPr/>
      <dgm:t>
        <a:bodyPr/>
        <a:lstStyle/>
        <a:p>
          <a:endParaRPr lang="hr-HR"/>
        </a:p>
      </dgm:t>
    </dgm:pt>
    <dgm:pt modelId="{BEC8154E-4511-49DB-942C-6149321F786A}">
      <dgm:prSet phldrT="[Text]"/>
      <dgm:spPr/>
      <dgm:t>
        <a:bodyPr/>
        <a:lstStyle/>
        <a:p>
          <a:r>
            <a:rPr lang="hr-HR" dirty="0" smtClean="0"/>
            <a:t>4. POSLOVNE KONCEPCIJE MARKETINGA</a:t>
          </a:r>
          <a:endParaRPr lang="hr-HR" dirty="0"/>
        </a:p>
      </dgm:t>
    </dgm:pt>
    <dgm:pt modelId="{2B73C714-92D3-40C8-BEE2-3CD6A1E05963}" type="parTrans" cxnId="{F8AE6C6A-E9D8-430D-8C0B-7DCD651AE46A}">
      <dgm:prSet/>
      <dgm:spPr/>
      <dgm:t>
        <a:bodyPr/>
        <a:lstStyle/>
        <a:p>
          <a:endParaRPr lang="hr-HR"/>
        </a:p>
      </dgm:t>
    </dgm:pt>
    <dgm:pt modelId="{38F562C2-1A20-486A-BDEB-170BB7422890}" type="sibTrans" cxnId="{F8AE6C6A-E9D8-430D-8C0B-7DCD651AE46A}">
      <dgm:prSet/>
      <dgm:spPr/>
      <dgm:t>
        <a:bodyPr/>
        <a:lstStyle/>
        <a:p>
          <a:endParaRPr lang="hr-HR"/>
        </a:p>
      </dgm:t>
    </dgm:pt>
    <dgm:pt modelId="{88C6E989-167C-4029-BD00-342FD8BD0D5F}">
      <dgm:prSet phldrT="[Text]"/>
      <dgm:spPr/>
      <dgm:t>
        <a:bodyPr/>
        <a:lstStyle/>
        <a:p>
          <a:r>
            <a:rPr lang="hr-HR" dirty="0" smtClean="0"/>
            <a:t>5. MARKETINŠKI PROCES I MARKETINŠKI SPLET</a:t>
          </a:r>
          <a:endParaRPr lang="hr-HR" dirty="0"/>
        </a:p>
      </dgm:t>
    </dgm:pt>
    <dgm:pt modelId="{19D19907-E5FD-4A5E-8342-1255D93DB6C5}" type="parTrans" cxnId="{1A3433C1-DE65-4DF0-8AC4-3FBF757DDDEA}">
      <dgm:prSet/>
      <dgm:spPr/>
      <dgm:t>
        <a:bodyPr/>
        <a:lstStyle/>
        <a:p>
          <a:endParaRPr lang="hr-HR"/>
        </a:p>
      </dgm:t>
    </dgm:pt>
    <dgm:pt modelId="{C9F1D810-90C4-48E6-A9AA-21F05EE70F35}" type="sibTrans" cxnId="{1A3433C1-DE65-4DF0-8AC4-3FBF757DDDEA}">
      <dgm:prSet/>
      <dgm:spPr/>
      <dgm:t>
        <a:bodyPr/>
        <a:lstStyle/>
        <a:p>
          <a:endParaRPr lang="hr-HR"/>
        </a:p>
      </dgm:t>
    </dgm:pt>
    <dgm:pt modelId="{F66D96E7-C939-4D4A-AEC5-4FA5E8082421}">
      <dgm:prSet phldrT="[Text]"/>
      <dgm:spPr/>
      <dgm:t>
        <a:bodyPr/>
        <a:lstStyle/>
        <a:p>
          <a:r>
            <a:rPr lang="hr-HR" dirty="0" smtClean="0"/>
            <a:t>6. TEMELJNA OBILJEŽJA SUVREMENOG MARKETINGA</a:t>
          </a:r>
          <a:endParaRPr lang="hr-HR" dirty="0"/>
        </a:p>
      </dgm:t>
    </dgm:pt>
    <dgm:pt modelId="{4A2199D1-5FB6-4422-843E-523EFD9FD3C1}" type="parTrans" cxnId="{786E75D0-8F51-4C63-AA33-8B88F4FD9D57}">
      <dgm:prSet/>
      <dgm:spPr/>
      <dgm:t>
        <a:bodyPr/>
        <a:lstStyle/>
        <a:p>
          <a:endParaRPr lang="hr-HR"/>
        </a:p>
      </dgm:t>
    </dgm:pt>
    <dgm:pt modelId="{A38F66BF-23AC-4CDC-920D-041505CDC5E3}" type="sibTrans" cxnId="{786E75D0-8F51-4C63-AA33-8B88F4FD9D57}">
      <dgm:prSet/>
      <dgm:spPr/>
      <dgm:t>
        <a:bodyPr/>
        <a:lstStyle/>
        <a:p>
          <a:endParaRPr lang="hr-HR"/>
        </a:p>
      </dgm:t>
    </dgm:pt>
    <dgm:pt modelId="{DFBCFB6F-E15B-4403-9B36-63453060FD51}" type="pres">
      <dgm:prSet presAssocID="{46864BF6-C3B4-4E88-8ED7-A7D58DB47D4A}" presName="Name0" presStyleCnt="0">
        <dgm:presLayoutVars>
          <dgm:chMax val="7"/>
          <dgm:chPref val="7"/>
          <dgm:dir/>
        </dgm:presLayoutVars>
      </dgm:prSet>
      <dgm:spPr/>
      <dgm:t>
        <a:bodyPr/>
        <a:lstStyle/>
        <a:p>
          <a:endParaRPr lang="hr-HR"/>
        </a:p>
      </dgm:t>
    </dgm:pt>
    <dgm:pt modelId="{C614A519-6F29-4144-BA59-FDB72EFA07AD}" type="pres">
      <dgm:prSet presAssocID="{46864BF6-C3B4-4E88-8ED7-A7D58DB47D4A}" presName="Name1" presStyleCnt="0"/>
      <dgm:spPr/>
    </dgm:pt>
    <dgm:pt modelId="{F2983D11-7574-45C1-A5A5-2EF61222D822}" type="pres">
      <dgm:prSet presAssocID="{46864BF6-C3B4-4E88-8ED7-A7D58DB47D4A}" presName="cycle" presStyleCnt="0"/>
      <dgm:spPr/>
    </dgm:pt>
    <dgm:pt modelId="{66ED6429-6030-47A3-A3C8-07EC2C105A1B}" type="pres">
      <dgm:prSet presAssocID="{46864BF6-C3B4-4E88-8ED7-A7D58DB47D4A}" presName="srcNode" presStyleLbl="node1" presStyleIdx="0" presStyleCnt="6"/>
      <dgm:spPr/>
    </dgm:pt>
    <dgm:pt modelId="{18CCCA23-5680-485C-AAF8-8826A389E1DA}" type="pres">
      <dgm:prSet presAssocID="{46864BF6-C3B4-4E88-8ED7-A7D58DB47D4A}" presName="conn" presStyleLbl="parChTrans1D2" presStyleIdx="0" presStyleCnt="1"/>
      <dgm:spPr/>
      <dgm:t>
        <a:bodyPr/>
        <a:lstStyle/>
        <a:p>
          <a:endParaRPr lang="hr-HR"/>
        </a:p>
      </dgm:t>
    </dgm:pt>
    <dgm:pt modelId="{CDBBEF68-AFB2-4E48-B922-7F139D459308}" type="pres">
      <dgm:prSet presAssocID="{46864BF6-C3B4-4E88-8ED7-A7D58DB47D4A}" presName="extraNode" presStyleLbl="node1" presStyleIdx="0" presStyleCnt="6"/>
      <dgm:spPr/>
    </dgm:pt>
    <dgm:pt modelId="{0246CDE8-DEDB-428D-A9D0-C2E27C2C2BE0}" type="pres">
      <dgm:prSet presAssocID="{46864BF6-C3B4-4E88-8ED7-A7D58DB47D4A}" presName="dstNode" presStyleLbl="node1" presStyleIdx="0" presStyleCnt="6"/>
      <dgm:spPr/>
    </dgm:pt>
    <dgm:pt modelId="{FF7B94D0-EAAD-4DDC-BE20-1CBD7F83CA55}" type="pres">
      <dgm:prSet presAssocID="{B77D3692-9F63-4D61-9596-87BACE0B2047}" presName="text_1" presStyleLbl="node1" presStyleIdx="0" presStyleCnt="6">
        <dgm:presLayoutVars>
          <dgm:bulletEnabled val="1"/>
        </dgm:presLayoutVars>
      </dgm:prSet>
      <dgm:spPr/>
      <dgm:t>
        <a:bodyPr/>
        <a:lstStyle/>
        <a:p>
          <a:endParaRPr lang="hr-HR"/>
        </a:p>
      </dgm:t>
    </dgm:pt>
    <dgm:pt modelId="{BE47A7DB-37BD-432B-8B6C-AD1752848F04}" type="pres">
      <dgm:prSet presAssocID="{B77D3692-9F63-4D61-9596-87BACE0B2047}" presName="accent_1" presStyleCnt="0"/>
      <dgm:spPr/>
    </dgm:pt>
    <dgm:pt modelId="{8BF6FB4D-092C-4DB2-B4B0-573BCDCCA393}" type="pres">
      <dgm:prSet presAssocID="{B77D3692-9F63-4D61-9596-87BACE0B2047}" presName="accentRepeatNode" presStyleLbl="solidFgAcc1" presStyleIdx="0" presStyleCnt="6"/>
      <dgm:spPr/>
    </dgm:pt>
    <dgm:pt modelId="{E3368B33-6B04-4A8E-9220-5CF6E94EFF7F}" type="pres">
      <dgm:prSet presAssocID="{FE3C413E-709E-48F4-89BA-292EEECB547F}" presName="text_2" presStyleLbl="node1" presStyleIdx="1" presStyleCnt="6">
        <dgm:presLayoutVars>
          <dgm:bulletEnabled val="1"/>
        </dgm:presLayoutVars>
      </dgm:prSet>
      <dgm:spPr/>
      <dgm:t>
        <a:bodyPr/>
        <a:lstStyle/>
        <a:p>
          <a:endParaRPr lang="hr-HR"/>
        </a:p>
      </dgm:t>
    </dgm:pt>
    <dgm:pt modelId="{BE309F00-8A20-46F4-9982-EE7DE3923791}" type="pres">
      <dgm:prSet presAssocID="{FE3C413E-709E-48F4-89BA-292EEECB547F}" presName="accent_2" presStyleCnt="0"/>
      <dgm:spPr/>
    </dgm:pt>
    <dgm:pt modelId="{9F90314E-2A2D-4EC7-9786-987775307D4A}" type="pres">
      <dgm:prSet presAssocID="{FE3C413E-709E-48F4-89BA-292EEECB547F}" presName="accentRepeatNode" presStyleLbl="solidFgAcc1" presStyleIdx="1" presStyleCnt="6"/>
      <dgm:spPr/>
    </dgm:pt>
    <dgm:pt modelId="{9215811D-6B9F-4A95-8666-FB3E134526BC}" type="pres">
      <dgm:prSet presAssocID="{3A6ADB51-F38F-4623-AE41-E1880E8AAEE5}" presName="text_3" presStyleLbl="node1" presStyleIdx="2" presStyleCnt="6">
        <dgm:presLayoutVars>
          <dgm:bulletEnabled val="1"/>
        </dgm:presLayoutVars>
      </dgm:prSet>
      <dgm:spPr/>
      <dgm:t>
        <a:bodyPr/>
        <a:lstStyle/>
        <a:p>
          <a:endParaRPr lang="hr-HR"/>
        </a:p>
      </dgm:t>
    </dgm:pt>
    <dgm:pt modelId="{2531ADF5-1F0C-41EC-A147-4AFAFC72172A}" type="pres">
      <dgm:prSet presAssocID="{3A6ADB51-F38F-4623-AE41-E1880E8AAEE5}" presName="accent_3" presStyleCnt="0"/>
      <dgm:spPr/>
    </dgm:pt>
    <dgm:pt modelId="{D5FA6ABD-E5D4-4B76-8620-C814C877F24E}" type="pres">
      <dgm:prSet presAssocID="{3A6ADB51-F38F-4623-AE41-E1880E8AAEE5}" presName="accentRepeatNode" presStyleLbl="solidFgAcc1" presStyleIdx="2" presStyleCnt="6"/>
      <dgm:spPr/>
    </dgm:pt>
    <dgm:pt modelId="{FFB39ECA-AC33-4331-9A1A-6F5238FE3935}" type="pres">
      <dgm:prSet presAssocID="{BEC8154E-4511-49DB-942C-6149321F786A}" presName="text_4" presStyleLbl="node1" presStyleIdx="3" presStyleCnt="6">
        <dgm:presLayoutVars>
          <dgm:bulletEnabled val="1"/>
        </dgm:presLayoutVars>
      </dgm:prSet>
      <dgm:spPr/>
      <dgm:t>
        <a:bodyPr/>
        <a:lstStyle/>
        <a:p>
          <a:endParaRPr lang="hr-HR"/>
        </a:p>
      </dgm:t>
    </dgm:pt>
    <dgm:pt modelId="{ECF1953F-5658-4CDD-9342-B975365DD68D}" type="pres">
      <dgm:prSet presAssocID="{BEC8154E-4511-49DB-942C-6149321F786A}" presName="accent_4" presStyleCnt="0"/>
      <dgm:spPr/>
    </dgm:pt>
    <dgm:pt modelId="{2A2B4245-D782-4A05-8C84-2AB0ABAEF4C7}" type="pres">
      <dgm:prSet presAssocID="{BEC8154E-4511-49DB-942C-6149321F786A}" presName="accentRepeatNode" presStyleLbl="solidFgAcc1" presStyleIdx="3" presStyleCnt="6"/>
      <dgm:spPr/>
    </dgm:pt>
    <dgm:pt modelId="{81FEA898-C3A9-4610-AB92-01C59FD63179}" type="pres">
      <dgm:prSet presAssocID="{88C6E989-167C-4029-BD00-342FD8BD0D5F}" presName="text_5" presStyleLbl="node1" presStyleIdx="4" presStyleCnt="6">
        <dgm:presLayoutVars>
          <dgm:bulletEnabled val="1"/>
        </dgm:presLayoutVars>
      </dgm:prSet>
      <dgm:spPr/>
      <dgm:t>
        <a:bodyPr/>
        <a:lstStyle/>
        <a:p>
          <a:endParaRPr lang="hr-HR"/>
        </a:p>
      </dgm:t>
    </dgm:pt>
    <dgm:pt modelId="{1CCAF114-5F59-4655-BC31-635D984D3F07}" type="pres">
      <dgm:prSet presAssocID="{88C6E989-167C-4029-BD00-342FD8BD0D5F}" presName="accent_5" presStyleCnt="0"/>
      <dgm:spPr/>
    </dgm:pt>
    <dgm:pt modelId="{ACEFBF3C-7021-49AA-8415-D790141B8B66}" type="pres">
      <dgm:prSet presAssocID="{88C6E989-167C-4029-BD00-342FD8BD0D5F}" presName="accentRepeatNode" presStyleLbl="solidFgAcc1" presStyleIdx="4" presStyleCnt="6"/>
      <dgm:spPr/>
    </dgm:pt>
    <dgm:pt modelId="{1C68A7B2-AF5B-4A5F-9046-32A7FE1C3011}" type="pres">
      <dgm:prSet presAssocID="{F66D96E7-C939-4D4A-AEC5-4FA5E8082421}" presName="text_6" presStyleLbl="node1" presStyleIdx="5" presStyleCnt="6">
        <dgm:presLayoutVars>
          <dgm:bulletEnabled val="1"/>
        </dgm:presLayoutVars>
      </dgm:prSet>
      <dgm:spPr/>
      <dgm:t>
        <a:bodyPr/>
        <a:lstStyle/>
        <a:p>
          <a:endParaRPr lang="hr-HR"/>
        </a:p>
      </dgm:t>
    </dgm:pt>
    <dgm:pt modelId="{A28AF8BF-CDD0-4293-A15F-D3BA1A7E67D7}" type="pres">
      <dgm:prSet presAssocID="{F66D96E7-C939-4D4A-AEC5-4FA5E8082421}" presName="accent_6" presStyleCnt="0"/>
      <dgm:spPr/>
    </dgm:pt>
    <dgm:pt modelId="{39AAB445-7494-4F91-BF6E-A43BA72A236F}" type="pres">
      <dgm:prSet presAssocID="{F66D96E7-C939-4D4A-AEC5-4FA5E8082421}" presName="accentRepeatNode" presStyleLbl="solidFgAcc1" presStyleIdx="5" presStyleCnt="6"/>
      <dgm:spPr/>
    </dgm:pt>
  </dgm:ptLst>
  <dgm:cxnLst>
    <dgm:cxn modelId="{1A3433C1-DE65-4DF0-8AC4-3FBF757DDDEA}" srcId="{46864BF6-C3B4-4E88-8ED7-A7D58DB47D4A}" destId="{88C6E989-167C-4029-BD00-342FD8BD0D5F}" srcOrd="4" destOrd="0" parTransId="{19D19907-E5FD-4A5E-8342-1255D93DB6C5}" sibTransId="{C9F1D810-90C4-48E6-A9AA-21F05EE70F35}"/>
    <dgm:cxn modelId="{40712189-52AA-479F-B448-BE5D73B97162}" type="presOf" srcId="{BEC8154E-4511-49DB-942C-6149321F786A}" destId="{FFB39ECA-AC33-4331-9A1A-6F5238FE3935}" srcOrd="0" destOrd="0" presId="urn:microsoft.com/office/officeart/2008/layout/VerticalCurvedList"/>
    <dgm:cxn modelId="{786E75D0-8F51-4C63-AA33-8B88F4FD9D57}" srcId="{46864BF6-C3B4-4E88-8ED7-A7D58DB47D4A}" destId="{F66D96E7-C939-4D4A-AEC5-4FA5E8082421}" srcOrd="5" destOrd="0" parTransId="{4A2199D1-5FB6-4422-843E-523EFD9FD3C1}" sibTransId="{A38F66BF-23AC-4CDC-920D-041505CDC5E3}"/>
    <dgm:cxn modelId="{541CA933-46A5-481A-ADC7-E06659EC6614}" type="presOf" srcId="{3A6ADB51-F38F-4623-AE41-E1880E8AAEE5}" destId="{9215811D-6B9F-4A95-8666-FB3E134526BC}" srcOrd="0" destOrd="0" presId="urn:microsoft.com/office/officeart/2008/layout/VerticalCurvedList"/>
    <dgm:cxn modelId="{E02AC4E3-828E-48CC-89E9-A76A8E171C6C}" type="presOf" srcId="{88C6E989-167C-4029-BD00-342FD8BD0D5F}" destId="{81FEA898-C3A9-4610-AB92-01C59FD63179}" srcOrd="0" destOrd="0" presId="urn:microsoft.com/office/officeart/2008/layout/VerticalCurvedList"/>
    <dgm:cxn modelId="{6B156B66-8D5C-4B29-9427-C17E7436ABB3}" srcId="{46864BF6-C3B4-4E88-8ED7-A7D58DB47D4A}" destId="{FE3C413E-709E-48F4-89BA-292EEECB547F}" srcOrd="1" destOrd="0" parTransId="{0827DA87-FFFE-4912-A32B-958D86304BED}" sibTransId="{B3BAA577-1D47-41F6-81C5-7ABA71B5BBC4}"/>
    <dgm:cxn modelId="{F8AE6C6A-E9D8-430D-8C0B-7DCD651AE46A}" srcId="{46864BF6-C3B4-4E88-8ED7-A7D58DB47D4A}" destId="{BEC8154E-4511-49DB-942C-6149321F786A}" srcOrd="3" destOrd="0" parTransId="{2B73C714-92D3-40C8-BEE2-3CD6A1E05963}" sibTransId="{38F562C2-1A20-486A-BDEB-170BB7422890}"/>
    <dgm:cxn modelId="{553ECB5B-016A-405D-88D4-3406933EDC8B}" type="presOf" srcId="{F66D96E7-C939-4D4A-AEC5-4FA5E8082421}" destId="{1C68A7B2-AF5B-4A5F-9046-32A7FE1C3011}" srcOrd="0" destOrd="0" presId="urn:microsoft.com/office/officeart/2008/layout/VerticalCurvedList"/>
    <dgm:cxn modelId="{B5BB3A45-7864-4DC9-AA5E-B8A4D168BAB7}" type="presOf" srcId="{A8D0E4F1-BB44-4729-BE1D-8F10FC3C9BB1}" destId="{18CCCA23-5680-485C-AAF8-8826A389E1DA}" srcOrd="0" destOrd="0" presId="urn:microsoft.com/office/officeart/2008/layout/VerticalCurvedList"/>
    <dgm:cxn modelId="{62472F95-5CF1-40C8-B5B6-878CDFFE62C3}" type="presOf" srcId="{46864BF6-C3B4-4E88-8ED7-A7D58DB47D4A}" destId="{DFBCFB6F-E15B-4403-9B36-63453060FD51}" srcOrd="0" destOrd="0" presId="urn:microsoft.com/office/officeart/2008/layout/VerticalCurvedList"/>
    <dgm:cxn modelId="{CCA8FEFA-4433-4BA7-8017-AE2BCF96237D}" type="presOf" srcId="{B77D3692-9F63-4D61-9596-87BACE0B2047}" destId="{FF7B94D0-EAAD-4DDC-BE20-1CBD7F83CA55}" srcOrd="0" destOrd="0" presId="urn:microsoft.com/office/officeart/2008/layout/VerticalCurvedList"/>
    <dgm:cxn modelId="{C1E143CF-A3A5-403C-A2E0-0F25A1E8F6E1}" srcId="{46864BF6-C3B4-4E88-8ED7-A7D58DB47D4A}" destId="{B77D3692-9F63-4D61-9596-87BACE0B2047}" srcOrd="0" destOrd="0" parTransId="{48192924-1B6E-479C-8D52-328A99EC2183}" sibTransId="{A8D0E4F1-BB44-4729-BE1D-8F10FC3C9BB1}"/>
    <dgm:cxn modelId="{FB97255E-A1AD-4793-8823-F779141B19B9}" type="presOf" srcId="{FE3C413E-709E-48F4-89BA-292EEECB547F}" destId="{E3368B33-6B04-4A8E-9220-5CF6E94EFF7F}" srcOrd="0" destOrd="0" presId="urn:microsoft.com/office/officeart/2008/layout/VerticalCurvedList"/>
    <dgm:cxn modelId="{0C6AC9C6-0E23-4072-B3E3-AFCBCA9A0C01}" srcId="{46864BF6-C3B4-4E88-8ED7-A7D58DB47D4A}" destId="{3A6ADB51-F38F-4623-AE41-E1880E8AAEE5}" srcOrd="2" destOrd="0" parTransId="{3004AF97-62F2-42B0-B77F-2731C71E7327}" sibTransId="{C8B40B16-B6CE-4625-BB7E-53C6DE04C2DA}"/>
    <dgm:cxn modelId="{1CBFFE89-992D-42F7-AC15-7E04F2EB3154}" type="presParOf" srcId="{DFBCFB6F-E15B-4403-9B36-63453060FD51}" destId="{C614A519-6F29-4144-BA59-FDB72EFA07AD}" srcOrd="0" destOrd="0" presId="urn:microsoft.com/office/officeart/2008/layout/VerticalCurvedList"/>
    <dgm:cxn modelId="{59424EFF-478C-414B-B9F2-035AB5BCA6D7}" type="presParOf" srcId="{C614A519-6F29-4144-BA59-FDB72EFA07AD}" destId="{F2983D11-7574-45C1-A5A5-2EF61222D822}" srcOrd="0" destOrd="0" presId="urn:microsoft.com/office/officeart/2008/layout/VerticalCurvedList"/>
    <dgm:cxn modelId="{57DE4F09-7BCE-4D28-BC9F-6234E09B3504}" type="presParOf" srcId="{F2983D11-7574-45C1-A5A5-2EF61222D822}" destId="{66ED6429-6030-47A3-A3C8-07EC2C105A1B}" srcOrd="0" destOrd="0" presId="urn:microsoft.com/office/officeart/2008/layout/VerticalCurvedList"/>
    <dgm:cxn modelId="{294267A9-510E-44F7-95CB-1474E4195544}" type="presParOf" srcId="{F2983D11-7574-45C1-A5A5-2EF61222D822}" destId="{18CCCA23-5680-485C-AAF8-8826A389E1DA}" srcOrd="1" destOrd="0" presId="urn:microsoft.com/office/officeart/2008/layout/VerticalCurvedList"/>
    <dgm:cxn modelId="{DE2C44BB-F4D9-4582-99B3-2D71A79AEA95}" type="presParOf" srcId="{F2983D11-7574-45C1-A5A5-2EF61222D822}" destId="{CDBBEF68-AFB2-4E48-B922-7F139D459308}" srcOrd="2" destOrd="0" presId="urn:microsoft.com/office/officeart/2008/layout/VerticalCurvedList"/>
    <dgm:cxn modelId="{D7C2411B-2B3D-4CD5-AD76-27E068742D8D}" type="presParOf" srcId="{F2983D11-7574-45C1-A5A5-2EF61222D822}" destId="{0246CDE8-DEDB-428D-A9D0-C2E27C2C2BE0}" srcOrd="3" destOrd="0" presId="urn:microsoft.com/office/officeart/2008/layout/VerticalCurvedList"/>
    <dgm:cxn modelId="{8075504D-F29A-4925-9B1E-D3513600E5BA}" type="presParOf" srcId="{C614A519-6F29-4144-BA59-FDB72EFA07AD}" destId="{FF7B94D0-EAAD-4DDC-BE20-1CBD7F83CA55}" srcOrd="1" destOrd="0" presId="urn:microsoft.com/office/officeart/2008/layout/VerticalCurvedList"/>
    <dgm:cxn modelId="{1E1C9A66-541D-4D0D-B190-0737924F8EDF}" type="presParOf" srcId="{C614A519-6F29-4144-BA59-FDB72EFA07AD}" destId="{BE47A7DB-37BD-432B-8B6C-AD1752848F04}" srcOrd="2" destOrd="0" presId="urn:microsoft.com/office/officeart/2008/layout/VerticalCurvedList"/>
    <dgm:cxn modelId="{F9008AA4-A41D-4F59-8A10-2539124F76C7}" type="presParOf" srcId="{BE47A7DB-37BD-432B-8B6C-AD1752848F04}" destId="{8BF6FB4D-092C-4DB2-B4B0-573BCDCCA393}" srcOrd="0" destOrd="0" presId="urn:microsoft.com/office/officeart/2008/layout/VerticalCurvedList"/>
    <dgm:cxn modelId="{6C16274B-9E40-4893-B36C-C3A19D5A2E57}" type="presParOf" srcId="{C614A519-6F29-4144-BA59-FDB72EFA07AD}" destId="{E3368B33-6B04-4A8E-9220-5CF6E94EFF7F}" srcOrd="3" destOrd="0" presId="urn:microsoft.com/office/officeart/2008/layout/VerticalCurvedList"/>
    <dgm:cxn modelId="{2042576C-E6DD-42BF-8E90-5FEE90E64AA8}" type="presParOf" srcId="{C614A519-6F29-4144-BA59-FDB72EFA07AD}" destId="{BE309F00-8A20-46F4-9982-EE7DE3923791}" srcOrd="4" destOrd="0" presId="urn:microsoft.com/office/officeart/2008/layout/VerticalCurvedList"/>
    <dgm:cxn modelId="{E17A892D-1317-4FE3-840C-2D939A74D795}" type="presParOf" srcId="{BE309F00-8A20-46F4-9982-EE7DE3923791}" destId="{9F90314E-2A2D-4EC7-9786-987775307D4A}" srcOrd="0" destOrd="0" presId="urn:microsoft.com/office/officeart/2008/layout/VerticalCurvedList"/>
    <dgm:cxn modelId="{84974FBC-531A-4FA1-92CB-DB1477E4AFBB}" type="presParOf" srcId="{C614A519-6F29-4144-BA59-FDB72EFA07AD}" destId="{9215811D-6B9F-4A95-8666-FB3E134526BC}" srcOrd="5" destOrd="0" presId="urn:microsoft.com/office/officeart/2008/layout/VerticalCurvedList"/>
    <dgm:cxn modelId="{448F09A5-1B0E-40D3-B50B-BEC378AD4A8D}" type="presParOf" srcId="{C614A519-6F29-4144-BA59-FDB72EFA07AD}" destId="{2531ADF5-1F0C-41EC-A147-4AFAFC72172A}" srcOrd="6" destOrd="0" presId="urn:microsoft.com/office/officeart/2008/layout/VerticalCurvedList"/>
    <dgm:cxn modelId="{944F5D85-CEE5-4DD8-A2A0-49D75AEAB175}" type="presParOf" srcId="{2531ADF5-1F0C-41EC-A147-4AFAFC72172A}" destId="{D5FA6ABD-E5D4-4B76-8620-C814C877F24E}" srcOrd="0" destOrd="0" presId="urn:microsoft.com/office/officeart/2008/layout/VerticalCurvedList"/>
    <dgm:cxn modelId="{DC82CBFC-1759-4B3D-9B75-B66E6F0ACA2C}" type="presParOf" srcId="{C614A519-6F29-4144-BA59-FDB72EFA07AD}" destId="{FFB39ECA-AC33-4331-9A1A-6F5238FE3935}" srcOrd="7" destOrd="0" presId="urn:microsoft.com/office/officeart/2008/layout/VerticalCurvedList"/>
    <dgm:cxn modelId="{DE0A34AF-1A49-4C88-9CEA-992514D5C1E9}" type="presParOf" srcId="{C614A519-6F29-4144-BA59-FDB72EFA07AD}" destId="{ECF1953F-5658-4CDD-9342-B975365DD68D}" srcOrd="8" destOrd="0" presId="urn:microsoft.com/office/officeart/2008/layout/VerticalCurvedList"/>
    <dgm:cxn modelId="{A0769075-F4C5-4F3C-B271-D309BF51CF1C}" type="presParOf" srcId="{ECF1953F-5658-4CDD-9342-B975365DD68D}" destId="{2A2B4245-D782-4A05-8C84-2AB0ABAEF4C7}" srcOrd="0" destOrd="0" presId="urn:microsoft.com/office/officeart/2008/layout/VerticalCurvedList"/>
    <dgm:cxn modelId="{215CBA97-AEA3-4DCE-9E90-674E0406ECF4}" type="presParOf" srcId="{C614A519-6F29-4144-BA59-FDB72EFA07AD}" destId="{81FEA898-C3A9-4610-AB92-01C59FD63179}" srcOrd="9" destOrd="0" presId="urn:microsoft.com/office/officeart/2008/layout/VerticalCurvedList"/>
    <dgm:cxn modelId="{C541ED51-C291-4FE4-B7C6-A546090F180C}" type="presParOf" srcId="{C614A519-6F29-4144-BA59-FDB72EFA07AD}" destId="{1CCAF114-5F59-4655-BC31-635D984D3F07}" srcOrd="10" destOrd="0" presId="urn:microsoft.com/office/officeart/2008/layout/VerticalCurvedList"/>
    <dgm:cxn modelId="{88028D8B-306A-4A6B-AE7B-BADBEB21F0CE}" type="presParOf" srcId="{1CCAF114-5F59-4655-BC31-635D984D3F07}" destId="{ACEFBF3C-7021-49AA-8415-D790141B8B66}" srcOrd="0" destOrd="0" presId="urn:microsoft.com/office/officeart/2008/layout/VerticalCurvedList"/>
    <dgm:cxn modelId="{BC0EAE4F-48E9-4111-A8F7-52AAD26EFC27}" type="presParOf" srcId="{C614A519-6F29-4144-BA59-FDB72EFA07AD}" destId="{1C68A7B2-AF5B-4A5F-9046-32A7FE1C3011}" srcOrd="11" destOrd="0" presId="urn:microsoft.com/office/officeart/2008/layout/VerticalCurvedList"/>
    <dgm:cxn modelId="{7FD0BACA-C50F-41D2-8187-12D86335D52B}" type="presParOf" srcId="{C614A519-6F29-4144-BA59-FDB72EFA07AD}" destId="{A28AF8BF-CDD0-4293-A15F-D3BA1A7E67D7}" srcOrd="12" destOrd="0" presId="urn:microsoft.com/office/officeart/2008/layout/VerticalCurvedList"/>
    <dgm:cxn modelId="{36D90D14-66C8-4196-A96A-5EE19D01ADCD}" type="presParOf" srcId="{A28AF8BF-CDD0-4293-A15F-D3BA1A7E67D7}" destId="{39AAB445-7494-4F91-BF6E-A43BA72A236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1C8823-DE83-4297-BF79-641EA12F317C}" type="doc">
      <dgm:prSet loTypeId="urn:microsoft.com/office/officeart/2005/8/layout/radial5" loCatId="cycle" qsTypeId="urn:microsoft.com/office/officeart/2005/8/quickstyle/simple3" qsCatId="simple" csTypeId="urn:microsoft.com/office/officeart/2005/8/colors/accent1_1" csCatId="accent1" phldr="1"/>
      <dgm:spPr/>
      <dgm:t>
        <a:bodyPr/>
        <a:lstStyle/>
        <a:p>
          <a:endParaRPr lang="hr-HR"/>
        </a:p>
      </dgm:t>
    </dgm:pt>
    <dgm:pt modelId="{8D53E0E3-06CE-4C1B-B537-27F26A37901A}">
      <dgm:prSet phldrT="[Text]"/>
      <dgm:spPr/>
      <dgm:t>
        <a:bodyPr/>
        <a:lstStyle/>
        <a:p>
          <a:r>
            <a:rPr lang="hr-HR" b="1" dirty="0" smtClean="0">
              <a:effectLst>
                <a:outerShdw blurRad="38100" dist="38100" dir="2700000" algn="tl">
                  <a:srgbClr val="000000">
                    <a:alpha val="43137"/>
                  </a:srgbClr>
                </a:outerShdw>
              </a:effectLst>
            </a:rPr>
            <a:t>UVJETI TRŽIŠNE RAZMJENE</a:t>
          </a:r>
          <a:endParaRPr lang="hr-HR" b="1" dirty="0">
            <a:effectLst>
              <a:outerShdw blurRad="38100" dist="38100" dir="2700000" algn="tl">
                <a:srgbClr val="000000">
                  <a:alpha val="43137"/>
                </a:srgbClr>
              </a:outerShdw>
            </a:effectLst>
          </a:endParaRPr>
        </a:p>
      </dgm:t>
    </dgm:pt>
    <dgm:pt modelId="{6F883DCD-B85A-4E19-BC99-8B5C9BD60037}" type="parTrans" cxnId="{406233D3-9E57-49D5-B7F6-FAA915518CD2}">
      <dgm:prSet/>
      <dgm:spPr/>
      <dgm:t>
        <a:bodyPr/>
        <a:lstStyle/>
        <a:p>
          <a:endParaRPr lang="hr-HR"/>
        </a:p>
      </dgm:t>
    </dgm:pt>
    <dgm:pt modelId="{01702FF3-A336-4A53-8528-F351F1310D8E}" type="sibTrans" cxnId="{406233D3-9E57-49D5-B7F6-FAA915518CD2}">
      <dgm:prSet/>
      <dgm:spPr/>
      <dgm:t>
        <a:bodyPr/>
        <a:lstStyle/>
        <a:p>
          <a:endParaRPr lang="hr-HR"/>
        </a:p>
      </dgm:t>
    </dgm:pt>
    <dgm:pt modelId="{9214EEBF-5A21-402B-8CD2-328EFD5B86BB}">
      <dgm:prSet/>
      <dgm:spPr/>
      <dgm:t>
        <a:bodyPr/>
        <a:lstStyle/>
        <a:p>
          <a:r>
            <a:rPr lang="pl-PL" dirty="0" smtClean="0"/>
            <a:t>U razmjeni moraju postojati dvije strane</a:t>
          </a:r>
          <a:endParaRPr lang="hr-HR" dirty="0"/>
        </a:p>
      </dgm:t>
    </dgm:pt>
    <dgm:pt modelId="{B382BD21-B527-45FD-A329-FBFD5DE03C64}" type="parTrans" cxnId="{9828DB7E-B607-4A5A-91B9-B8AFC3D8C40F}">
      <dgm:prSet/>
      <dgm:spPr/>
      <dgm:t>
        <a:bodyPr/>
        <a:lstStyle/>
        <a:p>
          <a:endParaRPr lang="hr-HR"/>
        </a:p>
      </dgm:t>
    </dgm:pt>
    <dgm:pt modelId="{AED27CDD-5D5E-445F-9073-91665BC91094}" type="sibTrans" cxnId="{9828DB7E-B607-4A5A-91B9-B8AFC3D8C40F}">
      <dgm:prSet/>
      <dgm:spPr/>
      <dgm:t>
        <a:bodyPr/>
        <a:lstStyle/>
        <a:p>
          <a:endParaRPr lang="hr-HR"/>
        </a:p>
      </dgm:t>
    </dgm:pt>
    <dgm:pt modelId="{80340AE5-E19E-4345-8F1C-3C8563E0C9FD}">
      <dgm:prSet/>
      <dgm:spPr/>
      <dgm:t>
        <a:bodyPr/>
        <a:lstStyle/>
        <a:p>
          <a:r>
            <a:rPr lang="hr-HR" dirty="0" smtClean="0"/>
            <a:t>Svaka strana mora imati nešto što je od vrijednosti onoj drugoj strani</a:t>
          </a:r>
          <a:endParaRPr lang="hr-HR" dirty="0"/>
        </a:p>
      </dgm:t>
    </dgm:pt>
    <dgm:pt modelId="{997AECBD-AFAA-41E9-950B-B2BAF7BBEDBA}" type="parTrans" cxnId="{CF862069-33D9-4635-9776-86A18A6E8AA6}">
      <dgm:prSet/>
      <dgm:spPr/>
      <dgm:t>
        <a:bodyPr/>
        <a:lstStyle/>
        <a:p>
          <a:endParaRPr lang="hr-HR"/>
        </a:p>
      </dgm:t>
    </dgm:pt>
    <dgm:pt modelId="{F0772D88-55BD-4C99-9918-65C57997FBE9}" type="sibTrans" cxnId="{CF862069-33D9-4635-9776-86A18A6E8AA6}">
      <dgm:prSet/>
      <dgm:spPr/>
      <dgm:t>
        <a:bodyPr/>
        <a:lstStyle/>
        <a:p>
          <a:endParaRPr lang="hr-HR"/>
        </a:p>
      </dgm:t>
    </dgm:pt>
    <dgm:pt modelId="{20A33C99-0873-4DE7-818D-D4DE39D5AE9A}">
      <dgm:prSet/>
      <dgm:spPr/>
      <dgm:t>
        <a:bodyPr/>
        <a:lstStyle/>
        <a:p>
          <a:r>
            <a:rPr lang="hr-HR" dirty="0" smtClean="0"/>
            <a:t>Svaka je strana sposobna komunicirati i izvršiti dogovoreno</a:t>
          </a:r>
          <a:endParaRPr lang="hr-HR" dirty="0"/>
        </a:p>
      </dgm:t>
    </dgm:pt>
    <dgm:pt modelId="{996AD14F-930E-4603-B78A-EF42181C05B7}" type="parTrans" cxnId="{CDE9BCE1-920B-4726-8940-478DD5AD5B0D}">
      <dgm:prSet/>
      <dgm:spPr/>
      <dgm:t>
        <a:bodyPr/>
        <a:lstStyle/>
        <a:p>
          <a:endParaRPr lang="hr-HR"/>
        </a:p>
      </dgm:t>
    </dgm:pt>
    <dgm:pt modelId="{251D5EA7-6AED-4205-8453-E989D774685F}" type="sibTrans" cxnId="{CDE9BCE1-920B-4726-8940-478DD5AD5B0D}">
      <dgm:prSet/>
      <dgm:spPr/>
      <dgm:t>
        <a:bodyPr/>
        <a:lstStyle/>
        <a:p>
          <a:endParaRPr lang="hr-HR"/>
        </a:p>
      </dgm:t>
    </dgm:pt>
    <dgm:pt modelId="{779E18F8-1AA1-46E2-B1C7-F87A5739773A}">
      <dgm:prSet/>
      <dgm:spPr/>
      <dgm:t>
        <a:bodyPr/>
        <a:lstStyle/>
        <a:p>
          <a:r>
            <a:rPr lang="hr-HR" dirty="0" smtClean="0"/>
            <a:t>Svaka je strana slobodna prihvatiti ili odbiti razmjenu</a:t>
          </a:r>
          <a:endParaRPr lang="hr-HR" dirty="0"/>
        </a:p>
      </dgm:t>
    </dgm:pt>
    <dgm:pt modelId="{F900175F-2310-4F7D-AE09-C387B3A0CB13}" type="parTrans" cxnId="{7E79C79E-1520-4966-A011-9355F323F2CF}">
      <dgm:prSet/>
      <dgm:spPr/>
      <dgm:t>
        <a:bodyPr/>
        <a:lstStyle/>
        <a:p>
          <a:endParaRPr lang="hr-HR"/>
        </a:p>
      </dgm:t>
    </dgm:pt>
    <dgm:pt modelId="{E3A9661B-1B32-428E-B71A-AA7122D3151D}" type="sibTrans" cxnId="{7E79C79E-1520-4966-A011-9355F323F2CF}">
      <dgm:prSet/>
      <dgm:spPr/>
      <dgm:t>
        <a:bodyPr/>
        <a:lstStyle/>
        <a:p>
          <a:endParaRPr lang="hr-HR"/>
        </a:p>
      </dgm:t>
    </dgm:pt>
    <dgm:pt modelId="{44558CFA-A328-42E9-ADB3-6249E20D3474}">
      <dgm:prSet/>
      <dgm:spPr/>
      <dgm:t>
        <a:bodyPr/>
        <a:lstStyle/>
        <a:p>
          <a:r>
            <a:rPr lang="hr-HR" dirty="0" smtClean="0"/>
            <a:t>Svaka strana vjeruje da je prihvatljivo i poželjno poslovati s drugom stranom</a:t>
          </a:r>
          <a:endParaRPr lang="hr-HR" dirty="0"/>
        </a:p>
      </dgm:t>
    </dgm:pt>
    <dgm:pt modelId="{EBDB193C-8EE0-4962-BB04-E7B46D0F5818}" type="parTrans" cxnId="{8FD636AA-4A29-44EB-AA67-F8BE1185BE88}">
      <dgm:prSet/>
      <dgm:spPr/>
      <dgm:t>
        <a:bodyPr/>
        <a:lstStyle/>
        <a:p>
          <a:endParaRPr lang="hr-HR"/>
        </a:p>
      </dgm:t>
    </dgm:pt>
    <dgm:pt modelId="{7DE0534E-239F-40B3-B9E8-6CECC2BD27B3}" type="sibTrans" cxnId="{8FD636AA-4A29-44EB-AA67-F8BE1185BE88}">
      <dgm:prSet/>
      <dgm:spPr/>
      <dgm:t>
        <a:bodyPr/>
        <a:lstStyle/>
        <a:p>
          <a:endParaRPr lang="hr-HR"/>
        </a:p>
      </dgm:t>
    </dgm:pt>
    <dgm:pt modelId="{25FF2826-D4FE-4AEB-85E4-4A84FC0586C7}" type="pres">
      <dgm:prSet presAssocID="{C61C8823-DE83-4297-BF79-641EA12F317C}" presName="Name0" presStyleCnt="0">
        <dgm:presLayoutVars>
          <dgm:chMax val="1"/>
          <dgm:dir/>
          <dgm:animLvl val="ctr"/>
          <dgm:resizeHandles val="exact"/>
        </dgm:presLayoutVars>
      </dgm:prSet>
      <dgm:spPr/>
      <dgm:t>
        <a:bodyPr/>
        <a:lstStyle/>
        <a:p>
          <a:endParaRPr lang="hr-HR"/>
        </a:p>
      </dgm:t>
    </dgm:pt>
    <dgm:pt modelId="{8640E770-F109-4C8A-9A13-74FE4AA2B06A}" type="pres">
      <dgm:prSet presAssocID="{8D53E0E3-06CE-4C1B-B537-27F26A37901A}" presName="centerShape" presStyleLbl="node0" presStyleIdx="0" presStyleCnt="1" custLinFactNeighborX="-104" custLinFactNeighborY="-2727"/>
      <dgm:spPr/>
      <dgm:t>
        <a:bodyPr/>
        <a:lstStyle/>
        <a:p>
          <a:endParaRPr lang="hr-HR"/>
        </a:p>
      </dgm:t>
    </dgm:pt>
    <dgm:pt modelId="{A320D197-FD6A-483A-B40F-851581A1DEB4}" type="pres">
      <dgm:prSet presAssocID="{B382BD21-B527-45FD-A329-FBFD5DE03C64}" presName="parTrans" presStyleLbl="sibTrans2D1" presStyleIdx="0" presStyleCnt="5"/>
      <dgm:spPr/>
      <dgm:t>
        <a:bodyPr/>
        <a:lstStyle/>
        <a:p>
          <a:endParaRPr lang="hr-HR"/>
        </a:p>
      </dgm:t>
    </dgm:pt>
    <dgm:pt modelId="{0DA0D9A3-3D6A-4D0B-95FF-7FC63DB2D0A2}" type="pres">
      <dgm:prSet presAssocID="{B382BD21-B527-45FD-A329-FBFD5DE03C64}" presName="connectorText" presStyleLbl="sibTrans2D1" presStyleIdx="0" presStyleCnt="5"/>
      <dgm:spPr/>
      <dgm:t>
        <a:bodyPr/>
        <a:lstStyle/>
        <a:p>
          <a:endParaRPr lang="hr-HR"/>
        </a:p>
      </dgm:t>
    </dgm:pt>
    <dgm:pt modelId="{693D8C28-0900-4251-A7C2-AD10E31AF268}" type="pres">
      <dgm:prSet presAssocID="{9214EEBF-5A21-402B-8CD2-328EFD5B86BB}" presName="node" presStyleLbl="node1" presStyleIdx="0" presStyleCnt="5" custScaleX="130691">
        <dgm:presLayoutVars>
          <dgm:bulletEnabled val="1"/>
        </dgm:presLayoutVars>
      </dgm:prSet>
      <dgm:spPr>
        <a:prstGeom prst="roundRect">
          <a:avLst/>
        </a:prstGeom>
      </dgm:spPr>
      <dgm:t>
        <a:bodyPr/>
        <a:lstStyle/>
        <a:p>
          <a:endParaRPr lang="hr-HR"/>
        </a:p>
      </dgm:t>
    </dgm:pt>
    <dgm:pt modelId="{7F9708BC-E058-4D8D-BE6B-DD11825EE0D2}" type="pres">
      <dgm:prSet presAssocID="{997AECBD-AFAA-41E9-950B-B2BAF7BBEDBA}" presName="parTrans" presStyleLbl="sibTrans2D1" presStyleIdx="1" presStyleCnt="5"/>
      <dgm:spPr/>
      <dgm:t>
        <a:bodyPr/>
        <a:lstStyle/>
        <a:p>
          <a:endParaRPr lang="hr-HR"/>
        </a:p>
      </dgm:t>
    </dgm:pt>
    <dgm:pt modelId="{C2BBA92B-F9E8-4A0E-A42D-AD97F386AA1B}" type="pres">
      <dgm:prSet presAssocID="{997AECBD-AFAA-41E9-950B-B2BAF7BBEDBA}" presName="connectorText" presStyleLbl="sibTrans2D1" presStyleIdx="1" presStyleCnt="5"/>
      <dgm:spPr/>
      <dgm:t>
        <a:bodyPr/>
        <a:lstStyle/>
        <a:p>
          <a:endParaRPr lang="hr-HR"/>
        </a:p>
      </dgm:t>
    </dgm:pt>
    <dgm:pt modelId="{4B77096B-1604-49FB-A3BE-AA3BBE2DA822}" type="pres">
      <dgm:prSet presAssocID="{80340AE5-E19E-4345-8F1C-3C8563E0C9FD}" presName="node" presStyleLbl="node1" presStyleIdx="1" presStyleCnt="5" custScaleX="130691">
        <dgm:presLayoutVars>
          <dgm:bulletEnabled val="1"/>
        </dgm:presLayoutVars>
      </dgm:prSet>
      <dgm:spPr>
        <a:prstGeom prst="roundRect">
          <a:avLst/>
        </a:prstGeom>
      </dgm:spPr>
      <dgm:t>
        <a:bodyPr/>
        <a:lstStyle/>
        <a:p>
          <a:endParaRPr lang="hr-HR"/>
        </a:p>
      </dgm:t>
    </dgm:pt>
    <dgm:pt modelId="{9BFD5676-607A-414B-BBED-29FDB71598C5}" type="pres">
      <dgm:prSet presAssocID="{996AD14F-930E-4603-B78A-EF42181C05B7}" presName="parTrans" presStyleLbl="sibTrans2D1" presStyleIdx="2" presStyleCnt="5"/>
      <dgm:spPr/>
      <dgm:t>
        <a:bodyPr/>
        <a:lstStyle/>
        <a:p>
          <a:endParaRPr lang="hr-HR"/>
        </a:p>
      </dgm:t>
    </dgm:pt>
    <dgm:pt modelId="{85094CCA-B673-47C8-BBF0-2328881C842A}" type="pres">
      <dgm:prSet presAssocID="{996AD14F-930E-4603-B78A-EF42181C05B7}" presName="connectorText" presStyleLbl="sibTrans2D1" presStyleIdx="2" presStyleCnt="5"/>
      <dgm:spPr/>
      <dgm:t>
        <a:bodyPr/>
        <a:lstStyle/>
        <a:p>
          <a:endParaRPr lang="hr-HR"/>
        </a:p>
      </dgm:t>
    </dgm:pt>
    <dgm:pt modelId="{852AF11A-B0A1-47CB-9475-501BDE9599CF}" type="pres">
      <dgm:prSet presAssocID="{20A33C99-0873-4DE7-818D-D4DE39D5AE9A}" presName="node" presStyleLbl="node1" presStyleIdx="2" presStyleCnt="5" custScaleX="130691">
        <dgm:presLayoutVars>
          <dgm:bulletEnabled val="1"/>
        </dgm:presLayoutVars>
      </dgm:prSet>
      <dgm:spPr>
        <a:prstGeom prst="roundRect">
          <a:avLst/>
        </a:prstGeom>
      </dgm:spPr>
      <dgm:t>
        <a:bodyPr/>
        <a:lstStyle/>
        <a:p>
          <a:endParaRPr lang="hr-HR"/>
        </a:p>
      </dgm:t>
    </dgm:pt>
    <dgm:pt modelId="{9E82D819-C0BE-45E2-9B2A-965D190381CD}" type="pres">
      <dgm:prSet presAssocID="{F900175F-2310-4F7D-AE09-C387B3A0CB13}" presName="parTrans" presStyleLbl="sibTrans2D1" presStyleIdx="3" presStyleCnt="5"/>
      <dgm:spPr/>
      <dgm:t>
        <a:bodyPr/>
        <a:lstStyle/>
        <a:p>
          <a:endParaRPr lang="hr-HR"/>
        </a:p>
      </dgm:t>
    </dgm:pt>
    <dgm:pt modelId="{6F4A6C71-BC14-4E88-8E43-2388FDCE924F}" type="pres">
      <dgm:prSet presAssocID="{F900175F-2310-4F7D-AE09-C387B3A0CB13}" presName="connectorText" presStyleLbl="sibTrans2D1" presStyleIdx="3" presStyleCnt="5"/>
      <dgm:spPr/>
      <dgm:t>
        <a:bodyPr/>
        <a:lstStyle/>
        <a:p>
          <a:endParaRPr lang="hr-HR"/>
        </a:p>
      </dgm:t>
    </dgm:pt>
    <dgm:pt modelId="{F56C13D1-438C-49BB-9486-3E7B6F41A089}" type="pres">
      <dgm:prSet presAssocID="{779E18F8-1AA1-46E2-B1C7-F87A5739773A}" presName="node" presStyleLbl="node1" presStyleIdx="3" presStyleCnt="5" custScaleX="130691">
        <dgm:presLayoutVars>
          <dgm:bulletEnabled val="1"/>
        </dgm:presLayoutVars>
      </dgm:prSet>
      <dgm:spPr>
        <a:prstGeom prst="roundRect">
          <a:avLst/>
        </a:prstGeom>
      </dgm:spPr>
      <dgm:t>
        <a:bodyPr/>
        <a:lstStyle/>
        <a:p>
          <a:endParaRPr lang="hr-HR"/>
        </a:p>
      </dgm:t>
    </dgm:pt>
    <dgm:pt modelId="{017AD178-8EF9-4F53-8C66-131C99885279}" type="pres">
      <dgm:prSet presAssocID="{EBDB193C-8EE0-4962-BB04-E7B46D0F5818}" presName="parTrans" presStyleLbl="sibTrans2D1" presStyleIdx="4" presStyleCnt="5"/>
      <dgm:spPr/>
      <dgm:t>
        <a:bodyPr/>
        <a:lstStyle/>
        <a:p>
          <a:endParaRPr lang="hr-HR"/>
        </a:p>
      </dgm:t>
    </dgm:pt>
    <dgm:pt modelId="{AFD1DC11-7172-4574-8E09-8BC45FDCF432}" type="pres">
      <dgm:prSet presAssocID="{EBDB193C-8EE0-4962-BB04-E7B46D0F5818}" presName="connectorText" presStyleLbl="sibTrans2D1" presStyleIdx="4" presStyleCnt="5"/>
      <dgm:spPr/>
      <dgm:t>
        <a:bodyPr/>
        <a:lstStyle/>
        <a:p>
          <a:endParaRPr lang="hr-HR"/>
        </a:p>
      </dgm:t>
    </dgm:pt>
    <dgm:pt modelId="{318135C8-49ED-4C87-AA5A-2A906F07F0B8}" type="pres">
      <dgm:prSet presAssocID="{44558CFA-A328-42E9-ADB3-6249E20D3474}" presName="node" presStyleLbl="node1" presStyleIdx="4" presStyleCnt="5" custScaleX="130691">
        <dgm:presLayoutVars>
          <dgm:bulletEnabled val="1"/>
        </dgm:presLayoutVars>
      </dgm:prSet>
      <dgm:spPr>
        <a:prstGeom prst="roundRect">
          <a:avLst/>
        </a:prstGeom>
      </dgm:spPr>
      <dgm:t>
        <a:bodyPr/>
        <a:lstStyle/>
        <a:p>
          <a:endParaRPr lang="hr-HR"/>
        </a:p>
      </dgm:t>
    </dgm:pt>
  </dgm:ptLst>
  <dgm:cxnLst>
    <dgm:cxn modelId="{CDE9BCE1-920B-4726-8940-478DD5AD5B0D}" srcId="{8D53E0E3-06CE-4C1B-B537-27F26A37901A}" destId="{20A33C99-0873-4DE7-818D-D4DE39D5AE9A}" srcOrd="2" destOrd="0" parTransId="{996AD14F-930E-4603-B78A-EF42181C05B7}" sibTransId="{251D5EA7-6AED-4205-8453-E989D774685F}"/>
    <dgm:cxn modelId="{94B239C9-F772-4536-80FD-CB708DB91DBA}" type="presOf" srcId="{997AECBD-AFAA-41E9-950B-B2BAF7BBEDBA}" destId="{C2BBA92B-F9E8-4A0E-A42D-AD97F386AA1B}" srcOrd="1" destOrd="0" presId="urn:microsoft.com/office/officeart/2005/8/layout/radial5"/>
    <dgm:cxn modelId="{41AC3648-F354-4564-B561-1EB7A472A584}" type="presOf" srcId="{9214EEBF-5A21-402B-8CD2-328EFD5B86BB}" destId="{693D8C28-0900-4251-A7C2-AD10E31AF268}" srcOrd="0" destOrd="0" presId="urn:microsoft.com/office/officeart/2005/8/layout/radial5"/>
    <dgm:cxn modelId="{4F617966-3689-4D2C-A77C-2F53FAF0F96D}" type="presOf" srcId="{C61C8823-DE83-4297-BF79-641EA12F317C}" destId="{25FF2826-D4FE-4AEB-85E4-4A84FC0586C7}" srcOrd="0" destOrd="0" presId="urn:microsoft.com/office/officeart/2005/8/layout/radial5"/>
    <dgm:cxn modelId="{9360FF93-AF58-4AAE-A8AA-132DF34B2A3A}" type="presOf" srcId="{996AD14F-930E-4603-B78A-EF42181C05B7}" destId="{85094CCA-B673-47C8-BBF0-2328881C842A}" srcOrd="1" destOrd="0" presId="urn:microsoft.com/office/officeart/2005/8/layout/radial5"/>
    <dgm:cxn modelId="{5B2AFF58-C2C6-4711-BC28-33EC302B77D0}" type="presOf" srcId="{B382BD21-B527-45FD-A329-FBFD5DE03C64}" destId="{0DA0D9A3-3D6A-4D0B-95FF-7FC63DB2D0A2}" srcOrd="1" destOrd="0" presId="urn:microsoft.com/office/officeart/2005/8/layout/radial5"/>
    <dgm:cxn modelId="{9828DB7E-B607-4A5A-91B9-B8AFC3D8C40F}" srcId="{8D53E0E3-06CE-4C1B-B537-27F26A37901A}" destId="{9214EEBF-5A21-402B-8CD2-328EFD5B86BB}" srcOrd="0" destOrd="0" parTransId="{B382BD21-B527-45FD-A329-FBFD5DE03C64}" sibTransId="{AED27CDD-5D5E-445F-9073-91665BC91094}"/>
    <dgm:cxn modelId="{7E79C79E-1520-4966-A011-9355F323F2CF}" srcId="{8D53E0E3-06CE-4C1B-B537-27F26A37901A}" destId="{779E18F8-1AA1-46E2-B1C7-F87A5739773A}" srcOrd="3" destOrd="0" parTransId="{F900175F-2310-4F7D-AE09-C387B3A0CB13}" sibTransId="{E3A9661B-1B32-428E-B71A-AA7122D3151D}"/>
    <dgm:cxn modelId="{25D5D182-CE60-40B6-A50D-A7C9A0BDFB21}" type="presOf" srcId="{EBDB193C-8EE0-4962-BB04-E7B46D0F5818}" destId="{017AD178-8EF9-4F53-8C66-131C99885279}" srcOrd="0" destOrd="0" presId="urn:microsoft.com/office/officeart/2005/8/layout/radial5"/>
    <dgm:cxn modelId="{32AC533C-F9D5-4AF6-9959-F14A199CAB67}" type="presOf" srcId="{EBDB193C-8EE0-4962-BB04-E7B46D0F5818}" destId="{AFD1DC11-7172-4574-8E09-8BC45FDCF432}" srcOrd="1" destOrd="0" presId="urn:microsoft.com/office/officeart/2005/8/layout/radial5"/>
    <dgm:cxn modelId="{106BB115-42DA-4EB1-A5A1-BB71BA9FD8D1}" type="presOf" srcId="{8D53E0E3-06CE-4C1B-B537-27F26A37901A}" destId="{8640E770-F109-4C8A-9A13-74FE4AA2B06A}" srcOrd="0" destOrd="0" presId="urn:microsoft.com/office/officeart/2005/8/layout/radial5"/>
    <dgm:cxn modelId="{BAF4F51A-0524-416B-AAD6-E8209F6BC775}" type="presOf" srcId="{20A33C99-0873-4DE7-818D-D4DE39D5AE9A}" destId="{852AF11A-B0A1-47CB-9475-501BDE9599CF}" srcOrd="0" destOrd="0" presId="urn:microsoft.com/office/officeart/2005/8/layout/radial5"/>
    <dgm:cxn modelId="{16F85D72-6424-4DF2-91EA-AA2EAAA101DE}" type="presOf" srcId="{F900175F-2310-4F7D-AE09-C387B3A0CB13}" destId="{6F4A6C71-BC14-4E88-8E43-2388FDCE924F}" srcOrd="1" destOrd="0" presId="urn:microsoft.com/office/officeart/2005/8/layout/radial5"/>
    <dgm:cxn modelId="{B1A4422D-3A30-4218-A700-282FA7C19326}" type="presOf" srcId="{997AECBD-AFAA-41E9-950B-B2BAF7BBEDBA}" destId="{7F9708BC-E058-4D8D-BE6B-DD11825EE0D2}" srcOrd="0" destOrd="0" presId="urn:microsoft.com/office/officeart/2005/8/layout/radial5"/>
    <dgm:cxn modelId="{355C7183-A889-47AF-AB7C-DC36DA32F713}" type="presOf" srcId="{779E18F8-1AA1-46E2-B1C7-F87A5739773A}" destId="{F56C13D1-438C-49BB-9486-3E7B6F41A089}" srcOrd="0" destOrd="0" presId="urn:microsoft.com/office/officeart/2005/8/layout/radial5"/>
    <dgm:cxn modelId="{FB2EB28D-21E1-49CD-A4A8-DC01BF6ADD65}" type="presOf" srcId="{80340AE5-E19E-4345-8F1C-3C8563E0C9FD}" destId="{4B77096B-1604-49FB-A3BE-AA3BBE2DA822}" srcOrd="0" destOrd="0" presId="urn:microsoft.com/office/officeart/2005/8/layout/radial5"/>
    <dgm:cxn modelId="{DC947054-9BC7-43BD-82CA-3C09E843EA4D}" type="presOf" srcId="{44558CFA-A328-42E9-ADB3-6249E20D3474}" destId="{318135C8-49ED-4C87-AA5A-2A906F07F0B8}" srcOrd="0" destOrd="0" presId="urn:microsoft.com/office/officeart/2005/8/layout/radial5"/>
    <dgm:cxn modelId="{406233D3-9E57-49D5-B7F6-FAA915518CD2}" srcId="{C61C8823-DE83-4297-BF79-641EA12F317C}" destId="{8D53E0E3-06CE-4C1B-B537-27F26A37901A}" srcOrd="0" destOrd="0" parTransId="{6F883DCD-B85A-4E19-BC99-8B5C9BD60037}" sibTransId="{01702FF3-A336-4A53-8528-F351F1310D8E}"/>
    <dgm:cxn modelId="{8FD636AA-4A29-44EB-AA67-F8BE1185BE88}" srcId="{8D53E0E3-06CE-4C1B-B537-27F26A37901A}" destId="{44558CFA-A328-42E9-ADB3-6249E20D3474}" srcOrd="4" destOrd="0" parTransId="{EBDB193C-8EE0-4962-BB04-E7B46D0F5818}" sibTransId="{7DE0534E-239F-40B3-B9E8-6CECC2BD27B3}"/>
    <dgm:cxn modelId="{3800C3B9-4DDD-4A42-BC70-001596E2356B}" type="presOf" srcId="{F900175F-2310-4F7D-AE09-C387B3A0CB13}" destId="{9E82D819-C0BE-45E2-9B2A-965D190381CD}" srcOrd="0" destOrd="0" presId="urn:microsoft.com/office/officeart/2005/8/layout/radial5"/>
    <dgm:cxn modelId="{2DF1A414-3B77-4649-9778-416ED7C2C8CF}" type="presOf" srcId="{B382BD21-B527-45FD-A329-FBFD5DE03C64}" destId="{A320D197-FD6A-483A-B40F-851581A1DEB4}" srcOrd="0" destOrd="0" presId="urn:microsoft.com/office/officeart/2005/8/layout/radial5"/>
    <dgm:cxn modelId="{CF862069-33D9-4635-9776-86A18A6E8AA6}" srcId="{8D53E0E3-06CE-4C1B-B537-27F26A37901A}" destId="{80340AE5-E19E-4345-8F1C-3C8563E0C9FD}" srcOrd="1" destOrd="0" parTransId="{997AECBD-AFAA-41E9-950B-B2BAF7BBEDBA}" sibTransId="{F0772D88-55BD-4C99-9918-65C57997FBE9}"/>
    <dgm:cxn modelId="{C10CC57E-349C-442E-9372-6156B3F37AD5}" type="presOf" srcId="{996AD14F-930E-4603-B78A-EF42181C05B7}" destId="{9BFD5676-607A-414B-BBED-29FDB71598C5}" srcOrd="0" destOrd="0" presId="urn:microsoft.com/office/officeart/2005/8/layout/radial5"/>
    <dgm:cxn modelId="{FA37C4CC-804C-4D1C-981E-90AB7B5D98D2}" type="presParOf" srcId="{25FF2826-D4FE-4AEB-85E4-4A84FC0586C7}" destId="{8640E770-F109-4C8A-9A13-74FE4AA2B06A}" srcOrd="0" destOrd="0" presId="urn:microsoft.com/office/officeart/2005/8/layout/radial5"/>
    <dgm:cxn modelId="{44B12BF7-EEFC-4A47-9372-23C6B8FBC82A}" type="presParOf" srcId="{25FF2826-D4FE-4AEB-85E4-4A84FC0586C7}" destId="{A320D197-FD6A-483A-B40F-851581A1DEB4}" srcOrd="1" destOrd="0" presId="urn:microsoft.com/office/officeart/2005/8/layout/radial5"/>
    <dgm:cxn modelId="{8843CC78-E7B0-47EB-8128-81A15624B061}" type="presParOf" srcId="{A320D197-FD6A-483A-B40F-851581A1DEB4}" destId="{0DA0D9A3-3D6A-4D0B-95FF-7FC63DB2D0A2}" srcOrd="0" destOrd="0" presId="urn:microsoft.com/office/officeart/2005/8/layout/radial5"/>
    <dgm:cxn modelId="{0A786806-7B5D-423D-AFFC-B661A009BE4D}" type="presParOf" srcId="{25FF2826-D4FE-4AEB-85E4-4A84FC0586C7}" destId="{693D8C28-0900-4251-A7C2-AD10E31AF268}" srcOrd="2" destOrd="0" presId="urn:microsoft.com/office/officeart/2005/8/layout/radial5"/>
    <dgm:cxn modelId="{F348E746-F685-40DB-AC2A-1200F484F7B2}" type="presParOf" srcId="{25FF2826-D4FE-4AEB-85E4-4A84FC0586C7}" destId="{7F9708BC-E058-4D8D-BE6B-DD11825EE0D2}" srcOrd="3" destOrd="0" presId="urn:microsoft.com/office/officeart/2005/8/layout/radial5"/>
    <dgm:cxn modelId="{C867A01F-8D36-4DEA-87B6-CAE44BA9816A}" type="presParOf" srcId="{7F9708BC-E058-4D8D-BE6B-DD11825EE0D2}" destId="{C2BBA92B-F9E8-4A0E-A42D-AD97F386AA1B}" srcOrd="0" destOrd="0" presId="urn:microsoft.com/office/officeart/2005/8/layout/radial5"/>
    <dgm:cxn modelId="{51F41346-13EB-4381-B50F-1A671250A3CF}" type="presParOf" srcId="{25FF2826-D4FE-4AEB-85E4-4A84FC0586C7}" destId="{4B77096B-1604-49FB-A3BE-AA3BBE2DA822}" srcOrd="4" destOrd="0" presId="urn:microsoft.com/office/officeart/2005/8/layout/radial5"/>
    <dgm:cxn modelId="{A8C2773A-E33D-49EE-9752-AA20C8AA0A87}" type="presParOf" srcId="{25FF2826-D4FE-4AEB-85E4-4A84FC0586C7}" destId="{9BFD5676-607A-414B-BBED-29FDB71598C5}" srcOrd="5" destOrd="0" presId="urn:microsoft.com/office/officeart/2005/8/layout/radial5"/>
    <dgm:cxn modelId="{344300E9-DC79-4CA4-80AD-51DEA568520A}" type="presParOf" srcId="{9BFD5676-607A-414B-BBED-29FDB71598C5}" destId="{85094CCA-B673-47C8-BBF0-2328881C842A}" srcOrd="0" destOrd="0" presId="urn:microsoft.com/office/officeart/2005/8/layout/radial5"/>
    <dgm:cxn modelId="{A8EBD11B-C078-42A5-952A-35A81FF53E87}" type="presParOf" srcId="{25FF2826-D4FE-4AEB-85E4-4A84FC0586C7}" destId="{852AF11A-B0A1-47CB-9475-501BDE9599CF}" srcOrd="6" destOrd="0" presId="urn:microsoft.com/office/officeart/2005/8/layout/radial5"/>
    <dgm:cxn modelId="{664ACAC0-91AE-497B-8F4E-63FA46402123}" type="presParOf" srcId="{25FF2826-D4FE-4AEB-85E4-4A84FC0586C7}" destId="{9E82D819-C0BE-45E2-9B2A-965D190381CD}" srcOrd="7" destOrd="0" presId="urn:microsoft.com/office/officeart/2005/8/layout/radial5"/>
    <dgm:cxn modelId="{29B60C75-9776-4FE6-9157-D99C962DE724}" type="presParOf" srcId="{9E82D819-C0BE-45E2-9B2A-965D190381CD}" destId="{6F4A6C71-BC14-4E88-8E43-2388FDCE924F}" srcOrd="0" destOrd="0" presId="urn:microsoft.com/office/officeart/2005/8/layout/radial5"/>
    <dgm:cxn modelId="{DEB911B6-5770-4BD5-9339-9489A50B1786}" type="presParOf" srcId="{25FF2826-D4FE-4AEB-85E4-4A84FC0586C7}" destId="{F56C13D1-438C-49BB-9486-3E7B6F41A089}" srcOrd="8" destOrd="0" presId="urn:microsoft.com/office/officeart/2005/8/layout/radial5"/>
    <dgm:cxn modelId="{8912FA5D-9593-4531-AFF4-1687769C0D4B}" type="presParOf" srcId="{25FF2826-D4FE-4AEB-85E4-4A84FC0586C7}" destId="{017AD178-8EF9-4F53-8C66-131C99885279}" srcOrd="9" destOrd="0" presId="urn:microsoft.com/office/officeart/2005/8/layout/radial5"/>
    <dgm:cxn modelId="{0191371C-C59C-4A5C-83CB-D33DBF59897E}" type="presParOf" srcId="{017AD178-8EF9-4F53-8C66-131C99885279}" destId="{AFD1DC11-7172-4574-8E09-8BC45FDCF432}" srcOrd="0" destOrd="0" presId="urn:microsoft.com/office/officeart/2005/8/layout/radial5"/>
    <dgm:cxn modelId="{021C7FAF-2EAF-4BE3-BCA6-60EE2A235C83}" type="presParOf" srcId="{25FF2826-D4FE-4AEB-85E4-4A84FC0586C7}" destId="{318135C8-49ED-4C87-AA5A-2A906F07F0B8}"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5C8CFF-75E0-48FB-B864-8A262F82312D}" type="doc">
      <dgm:prSet loTypeId="urn:microsoft.com/office/officeart/2005/8/layout/arrow5" loCatId="relationship" qsTypeId="urn:microsoft.com/office/officeart/2005/8/quickstyle/simple3" qsCatId="simple" csTypeId="urn:microsoft.com/office/officeart/2005/8/colors/accent1_1" csCatId="accent1" phldr="1"/>
      <dgm:spPr/>
      <dgm:t>
        <a:bodyPr/>
        <a:lstStyle/>
        <a:p>
          <a:endParaRPr lang="hr-HR"/>
        </a:p>
      </dgm:t>
    </dgm:pt>
    <dgm:pt modelId="{8F7CBA73-E21C-4506-8055-3DF078F7E1D8}">
      <dgm:prSet phldrT="[Text]"/>
      <dgm:spPr/>
      <dgm:t>
        <a:bodyPr/>
        <a:lstStyle/>
        <a:p>
          <a:r>
            <a:rPr lang="hr-HR"/>
            <a:t>PONUDA</a:t>
          </a:r>
        </a:p>
      </dgm:t>
    </dgm:pt>
    <dgm:pt modelId="{050E5BF8-121D-4FAC-B42A-47DB8BCE1C3C}" type="parTrans" cxnId="{DE23FE39-602E-4A14-ACE2-8E7D6D0536F7}">
      <dgm:prSet/>
      <dgm:spPr/>
      <dgm:t>
        <a:bodyPr/>
        <a:lstStyle/>
        <a:p>
          <a:endParaRPr lang="hr-HR"/>
        </a:p>
      </dgm:t>
    </dgm:pt>
    <dgm:pt modelId="{70450803-6F81-464C-811F-52EDD33A4F9F}" type="sibTrans" cxnId="{DE23FE39-602E-4A14-ACE2-8E7D6D0536F7}">
      <dgm:prSet/>
      <dgm:spPr/>
      <dgm:t>
        <a:bodyPr/>
        <a:lstStyle/>
        <a:p>
          <a:endParaRPr lang="hr-HR"/>
        </a:p>
      </dgm:t>
    </dgm:pt>
    <dgm:pt modelId="{EDF3AC36-B79B-436B-AA03-AEE586B6CA93}">
      <dgm:prSet phldrT="[Text]"/>
      <dgm:spPr/>
      <dgm:t>
        <a:bodyPr/>
        <a:lstStyle/>
        <a:p>
          <a:r>
            <a:rPr lang="hr-HR"/>
            <a:t>POTRAŽNJA</a:t>
          </a:r>
        </a:p>
      </dgm:t>
    </dgm:pt>
    <dgm:pt modelId="{10767E43-C923-471C-A8F5-6B2F9CA80E25}" type="parTrans" cxnId="{2A1B07CF-42EA-44D4-A2C4-D07B36987659}">
      <dgm:prSet/>
      <dgm:spPr/>
      <dgm:t>
        <a:bodyPr/>
        <a:lstStyle/>
        <a:p>
          <a:endParaRPr lang="hr-HR"/>
        </a:p>
      </dgm:t>
    </dgm:pt>
    <dgm:pt modelId="{8E2BA165-A15F-46C9-B96A-62A5EEACD468}" type="sibTrans" cxnId="{2A1B07CF-42EA-44D4-A2C4-D07B36987659}">
      <dgm:prSet/>
      <dgm:spPr/>
      <dgm:t>
        <a:bodyPr/>
        <a:lstStyle/>
        <a:p>
          <a:endParaRPr lang="hr-HR"/>
        </a:p>
      </dgm:t>
    </dgm:pt>
    <dgm:pt modelId="{73771FF0-6396-4614-994A-24E925F2951B}" type="pres">
      <dgm:prSet presAssocID="{B65C8CFF-75E0-48FB-B864-8A262F82312D}" presName="diagram" presStyleCnt="0">
        <dgm:presLayoutVars>
          <dgm:dir/>
          <dgm:resizeHandles val="exact"/>
        </dgm:presLayoutVars>
      </dgm:prSet>
      <dgm:spPr/>
      <dgm:t>
        <a:bodyPr/>
        <a:lstStyle/>
        <a:p>
          <a:endParaRPr lang="hr-HR"/>
        </a:p>
      </dgm:t>
    </dgm:pt>
    <dgm:pt modelId="{04C02DF8-3056-4777-88B2-CAC20F9EFE0C}" type="pres">
      <dgm:prSet presAssocID="{8F7CBA73-E21C-4506-8055-3DF078F7E1D8}" presName="arrow" presStyleLbl="node1" presStyleIdx="0" presStyleCnt="2" custRadScaleRad="107931" custRadScaleInc="1636">
        <dgm:presLayoutVars>
          <dgm:bulletEnabled val="1"/>
        </dgm:presLayoutVars>
      </dgm:prSet>
      <dgm:spPr/>
      <dgm:t>
        <a:bodyPr/>
        <a:lstStyle/>
        <a:p>
          <a:endParaRPr lang="hr-HR"/>
        </a:p>
      </dgm:t>
    </dgm:pt>
    <dgm:pt modelId="{1665055B-71F9-4782-B565-FF6DF8F99DCC}" type="pres">
      <dgm:prSet presAssocID="{EDF3AC36-B79B-436B-AA03-AEE586B6CA93}" presName="arrow" presStyleLbl="node1" presStyleIdx="1" presStyleCnt="2">
        <dgm:presLayoutVars>
          <dgm:bulletEnabled val="1"/>
        </dgm:presLayoutVars>
      </dgm:prSet>
      <dgm:spPr/>
      <dgm:t>
        <a:bodyPr/>
        <a:lstStyle/>
        <a:p>
          <a:endParaRPr lang="hr-HR"/>
        </a:p>
      </dgm:t>
    </dgm:pt>
  </dgm:ptLst>
  <dgm:cxnLst>
    <dgm:cxn modelId="{DE23FE39-602E-4A14-ACE2-8E7D6D0536F7}" srcId="{B65C8CFF-75E0-48FB-B864-8A262F82312D}" destId="{8F7CBA73-E21C-4506-8055-3DF078F7E1D8}" srcOrd="0" destOrd="0" parTransId="{050E5BF8-121D-4FAC-B42A-47DB8BCE1C3C}" sibTransId="{70450803-6F81-464C-811F-52EDD33A4F9F}"/>
    <dgm:cxn modelId="{C4285DEB-D18B-4F23-A0D6-21AC6AC8985E}" type="presOf" srcId="{B65C8CFF-75E0-48FB-B864-8A262F82312D}" destId="{73771FF0-6396-4614-994A-24E925F2951B}" srcOrd="0" destOrd="0" presId="urn:microsoft.com/office/officeart/2005/8/layout/arrow5"/>
    <dgm:cxn modelId="{2A1B07CF-42EA-44D4-A2C4-D07B36987659}" srcId="{B65C8CFF-75E0-48FB-B864-8A262F82312D}" destId="{EDF3AC36-B79B-436B-AA03-AEE586B6CA93}" srcOrd="1" destOrd="0" parTransId="{10767E43-C923-471C-A8F5-6B2F9CA80E25}" sibTransId="{8E2BA165-A15F-46C9-B96A-62A5EEACD468}"/>
    <dgm:cxn modelId="{1DA5C025-62E0-4373-971E-BA63372281C1}" type="presOf" srcId="{8F7CBA73-E21C-4506-8055-3DF078F7E1D8}" destId="{04C02DF8-3056-4777-88B2-CAC20F9EFE0C}" srcOrd="0" destOrd="0" presId="urn:microsoft.com/office/officeart/2005/8/layout/arrow5"/>
    <dgm:cxn modelId="{C87D684A-CAC4-4715-B710-7095E4A696DC}" type="presOf" srcId="{EDF3AC36-B79B-436B-AA03-AEE586B6CA93}" destId="{1665055B-71F9-4782-B565-FF6DF8F99DCC}" srcOrd="0" destOrd="0" presId="urn:microsoft.com/office/officeart/2005/8/layout/arrow5"/>
    <dgm:cxn modelId="{EA88FA98-4B25-4D9B-9C58-89F3B9350509}" type="presParOf" srcId="{73771FF0-6396-4614-994A-24E925F2951B}" destId="{04C02DF8-3056-4777-88B2-CAC20F9EFE0C}" srcOrd="0" destOrd="0" presId="urn:microsoft.com/office/officeart/2005/8/layout/arrow5"/>
    <dgm:cxn modelId="{167AFB34-C759-4A91-BC1F-CCB041028F2B}" type="presParOf" srcId="{73771FF0-6396-4614-994A-24E925F2951B}" destId="{1665055B-71F9-4782-B565-FF6DF8F99DC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7A9BD2-FEC7-4F91-B82B-56190271165F}" type="doc">
      <dgm:prSet loTypeId="urn:microsoft.com/office/officeart/2005/8/layout/pyramid2" loCatId="pyramid" qsTypeId="urn:microsoft.com/office/officeart/2005/8/quickstyle/simple2" qsCatId="simple" csTypeId="urn:microsoft.com/office/officeart/2005/8/colors/accent1_1" csCatId="accent1" phldr="1"/>
      <dgm:spPr/>
    </dgm:pt>
    <dgm:pt modelId="{939340AE-1336-4FD5-AD7F-1CD1C989D960}">
      <dgm:prSet phldrT="[Text]"/>
      <dgm:spPr/>
      <dgm:t>
        <a:bodyPr/>
        <a:lstStyle/>
        <a:p>
          <a:r>
            <a:rPr lang="hr-HR" b="1"/>
            <a:t>SAMOAKTUALIZACIJA</a:t>
          </a:r>
        </a:p>
      </dgm:t>
    </dgm:pt>
    <dgm:pt modelId="{2AEE5107-BE86-478F-A7BD-9386FDF7B86C}" type="parTrans" cxnId="{F00FBCD2-E010-408B-98F4-F281EC18ABB6}">
      <dgm:prSet/>
      <dgm:spPr/>
      <dgm:t>
        <a:bodyPr/>
        <a:lstStyle/>
        <a:p>
          <a:endParaRPr lang="hr-HR" b="1"/>
        </a:p>
      </dgm:t>
    </dgm:pt>
    <dgm:pt modelId="{D478553F-2ADB-42A5-B9C2-C1E8F7889A43}" type="sibTrans" cxnId="{F00FBCD2-E010-408B-98F4-F281EC18ABB6}">
      <dgm:prSet/>
      <dgm:spPr/>
      <dgm:t>
        <a:bodyPr/>
        <a:lstStyle/>
        <a:p>
          <a:endParaRPr lang="hr-HR" b="1"/>
        </a:p>
      </dgm:t>
    </dgm:pt>
    <dgm:pt modelId="{0FFBC883-1B87-4CF0-AF44-A37A961BC99C}">
      <dgm:prSet phldrT="[Text]"/>
      <dgm:spPr/>
      <dgm:t>
        <a:bodyPr/>
        <a:lstStyle/>
        <a:p>
          <a:r>
            <a:rPr lang="hr-HR" b="1"/>
            <a:t>POTREBE ZA SIGURNOŠĆU I ZAŠTITOM</a:t>
          </a:r>
        </a:p>
      </dgm:t>
    </dgm:pt>
    <dgm:pt modelId="{60062671-87D2-44A3-A1F7-4D8E2D41224B}" type="parTrans" cxnId="{9BF5A9ED-12D8-421E-8ABA-10C316EE721A}">
      <dgm:prSet/>
      <dgm:spPr/>
      <dgm:t>
        <a:bodyPr/>
        <a:lstStyle/>
        <a:p>
          <a:endParaRPr lang="hr-HR" b="1"/>
        </a:p>
      </dgm:t>
    </dgm:pt>
    <dgm:pt modelId="{0AE63B40-5D41-4144-8DB3-E0ACB60C9D4F}" type="sibTrans" cxnId="{9BF5A9ED-12D8-421E-8ABA-10C316EE721A}">
      <dgm:prSet/>
      <dgm:spPr/>
      <dgm:t>
        <a:bodyPr/>
        <a:lstStyle/>
        <a:p>
          <a:endParaRPr lang="hr-HR" b="1"/>
        </a:p>
      </dgm:t>
    </dgm:pt>
    <dgm:pt modelId="{AADB1A8D-A027-43D4-BCDB-805845C2D6F3}">
      <dgm:prSet phldrT="[Text]"/>
      <dgm:spPr/>
      <dgm:t>
        <a:bodyPr/>
        <a:lstStyle/>
        <a:p>
          <a:r>
            <a:rPr lang="hr-HR" b="1"/>
            <a:t>FIZIOLOŠKE POTREBE</a:t>
          </a:r>
        </a:p>
      </dgm:t>
    </dgm:pt>
    <dgm:pt modelId="{C1A9AC5D-7EE8-4A42-A6E9-DA32D9437934}" type="parTrans" cxnId="{459DEBD2-AD29-4EA3-9D65-C5EB9CF86DDA}">
      <dgm:prSet/>
      <dgm:spPr/>
      <dgm:t>
        <a:bodyPr/>
        <a:lstStyle/>
        <a:p>
          <a:endParaRPr lang="hr-HR" b="1"/>
        </a:p>
      </dgm:t>
    </dgm:pt>
    <dgm:pt modelId="{0217C512-5305-4D9B-A4C8-2B1758D18A2E}" type="sibTrans" cxnId="{459DEBD2-AD29-4EA3-9D65-C5EB9CF86DDA}">
      <dgm:prSet/>
      <dgm:spPr/>
      <dgm:t>
        <a:bodyPr/>
        <a:lstStyle/>
        <a:p>
          <a:endParaRPr lang="hr-HR" b="1"/>
        </a:p>
      </dgm:t>
    </dgm:pt>
    <dgm:pt modelId="{EB7CFDF0-67F6-4225-9915-7887875EA883}">
      <dgm:prSet/>
      <dgm:spPr/>
      <dgm:t>
        <a:bodyPr/>
        <a:lstStyle/>
        <a:p>
          <a:r>
            <a:rPr lang="hr-HR" b="1"/>
            <a:t>POTREBE EGA</a:t>
          </a:r>
        </a:p>
      </dgm:t>
    </dgm:pt>
    <dgm:pt modelId="{C2C8E6DD-BAB1-490B-9DDA-9868ED76F825}" type="parTrans" cxnId="{ADEBD037-F7FE-4DB3-BA60-C18B9C933AA7}">
      <dgm:prSet/>
      <dgm:spPr/>
      <dgm:t>
        <a:bodyPr/>
        <a:lstStyle/>
        <a:p>
          <a:endParaRPr lang="hr-HR" b="1"/>
        </a:p>
      </dgm:t>
    </dgm:pt>
    <dgm:pt modelId="{7B142EEA-8D58-4A20-BE17-CC0849FD64CC}" type="sibTrans" cxnId="{ADEBD037-F7FE-4DB3-BA60-C18B9C933AA7}">
      <dgm:prSet/>
      <dgm:spPr/>
      <dgm:t>
        <a:bodyPr/>
        <a:lstStyle/>
        <a:p>
          <a:endParaRPr lang="hr-HR" b="1"/>
        </a:p>
      </dgm:t>
    </dgm:pt>
    <dgm:pt modelId="{69397C34-A036-48C7-A021-DC35C6896610}">
      <dgm:prSet/>
      <dgm:spPr/>
      <dgm:t>
        <a:bodyPr/>
        <a:lstStyle/>
        <a:p>
          <a:r>
            <a:rPr lang="hr-HR" b="1"/>
            <a:t>DRUŠTVENE POTREBE</a:t>
          </a:r>
        </a:p>
      </dgm:t>
    </dgm:pt>
    <dgm:pt modelId="{0D2BAAFD-5BBE-4FF8-AE7C-B8047D0170CC}" type="parTrans" cxnId="{376C4947-AC98-4947-AB25-3C670B619817}">
      <dgm:prSet/>
      <dgm:spPr/>
      <dgm:t>
        <a:bodyPr/>
        <a:lstStyle/>
        <a:p>
          <a:endParaRPr lang="hr-HR" b="1"/>
        </a:p>
      </dgm:t>
    </dgm:pt>
    <dgm:pt modelId="{90294BEA-8BED-4778-AA2F-B76B318F469A}" type="sibTrans" cxnId="{376C4947-AC98-4947-AB25-3C670B619817}">
      <dgm:prSet/>
      <dgm:spPr/>
      <dgm:t>
        <a:bodyPr/>
        <a:lstStyle/>
        <a:p>
          <a:endParaRPr lang="hr-HR" b="1"/>
        </a:p>
      </dgm:t>
    </dgm:pt>
    <dgm:pt modelId="{652AFA7D-D30D-4FE6-937E-FE7C9C318166}" type="pres">
      <dgm:prSet presAssocID="{537A9BD2-FEC7-4F91-B82B-56190271165F}" presName="compositeShape" presStyleCnt="0">
        <dgm:presLayoutVars>
          <dgm:dir/>
          <dgm:resizeHandles/>
        </dgm:presLayoutVars>
      </dgm:prSet>
      <dgm:spPr/>
    </dgm:pt>
    <dgm:pt modelId="{C6311962-2BA1-4882-92E5-773312FEC44D}" type="pres">
      <dgm:prSet presAssocID="{537A9BD2-FEC7-4F91-B82B-56190271165F}" presName="pyramid" presStyleLbl="node1" presStyleIdx="0" presStyleCnt="1"/>
      <dgm:spPr/>
      <dgm:t>
        <a:bodyPr/>
        <a:lstStyle/>
        <a:p>
          <a:endParaRPr lang="hr-HR"/>
        </a:p>
      </dgm:t>
    </dgm:pt>
    <dgm:pt modelId="{7EA1FF0A-ADBE-4F61-B2CA-7DC521967D6B}" type="pres">
      <dgm:prSet presAssocID="{537A9BD2-FEC7-4F91-B82B-56190271165F}" presName="theList" presStyleCnt="0"/>
      <dgm:spPr/>
    </dgm:pt>
    <dgm:pt modelId="{07A9E36A-5BD1-4BF3-8B8F-748AE2EA9417}" type="pres">
      <dgm:prSet presAssocID="{939340AE-1336-4FD5-AD7F-1CD1C989D960}" presName="aNode" presStyleLbl="fgAcc1" presStyleIdx="0" presStyleCnt="5">
        <dgm:presLayoutVars>
          <dgm:bulletEnabled val="1"/>
        </dgm:presLayoutVars>
      </dgm:prSet>
      <dgm:spPr/>
      <dgm:t>
        <a:bodyPr/>
        <a:lstStyle/>
        <a:p>
          <a:endParaRPr lang="hr-HR"/>
        </a:p>
      </dgm:t>
    </dgm:pt>
    <dgm:pt modelId="{F7A50950-EF63-42A0-BB52-A00CA192A7B7}" type="pres">
      <dgm:prSet presAssocID="{939340AE-1336-4FD5-AD7F-1CD1C989D960}" presName="aSpace" presStyleCnt="0"/>
      <dgm:spPr/>
    </dgm:pt>
    <dgm:pt modelId="{F0BB6626-6302-4F62-96A9-02C0896B912E}" type="pres">
      <dgm:prSet presAssocID="{EB7CFDF0-67F6-4225-9915-7887875EA883}" presName="aNode" presStyleLbl="fgAcc1" presStyleIdx="1" presStyleCnt="5">
        <dgm:presLayoutVars>
          <dgm:bulletEnabled val="1"/>
        </dgm:presLayoutVars>
      </dgm:prSet>
      <dgm:spPr/>
      <dgm:t>
        <a:bodyPr/>
        <a:lstStyle/>
        <a:p>
          <a:endParaRPr lang="hr-HR"/>
        </a:p>
      </dgm:t>
    </dgm:pt>
    <dgm:pt modelId="{2B1C5EEB-5151-4C36-9E72-ED9BA6D75A00}" type="pres">
      <dgm:prSet presAssocID="{EB7CFDF0-67F6-4225-9915-7887875EA883}" presName="aSpace" presStyleCnt="0"/>
      <dgm:spPr/>
    </dgm:pt>
    <dgm:pt modelId="{4BC764F2-F5EB-4964-9DE9-0A0EE41C70CE}" type="pres">
      <dgm:prSet presAssocID="{69397C34-A036-48C7-A021-DC35C6896610}" presName="aNode" presStyleLbl="fgAcc1" presStyleIdx="2" presStyleCnt="5">
        <dgm:presLayoutVars>
          <dgm:bulletEnabled val="1"/>
        </dgm:presLayoutVars>
      </dgm:prSet>
      <dgm:spPr/>
      <dgm:t>
        <a:bodyPr/>
        <a:lstStyle/>
        <a:p>
          <a:endParaRPr lang="hr-HR"/>
        </a:p>
      </dgm:t>
    </dgm:pt>
    <dgm:pt modelId="{5AD752E8-DB4C-48E3-8033-71E6E121A639}" type="pres">
      <dgm:prSet presAssocID="{69397C34-A036-48C7-A021-DC35C6896610}" presName="aSpace" presStyleCnt="0"/>
      <dgm:spPr/>
    </dgm:pt>
    <dgm:pt modelId="{ECAB3F8E-6D45-42D3-83C7-A3914A2C4211}" type="pres">
      <dgm:prSet presAssocID="{0FFBC883-1B87-4CF0-AF44-A37A961BC99C}" presName="aNode" presStyleLbl="fgAcc1" presStyleIdx="3" presStyleCnt="5">
        <dgm:presLayoutVars>
          <dgm:bulletEnabled val="1"/>
        </dgm:presLayoutVars>
      </dgm:prSet>
      <dgm:spPr/>
      <dgm:t>
        <a:bodyPr/>
        <a:lstStyle/>
        <a:p>
          <a:endParaRPr lang="hr-HR"/>
        </a:p>
      </dgm:t>
    </dgm:pt>
    <dgm:pt modelId="{C34B648F-255A-4BB1-AF7E-24D36CE4573B}" type="pres">
      <dgm:prSet presAssocID="{0FFBC883-1B87-4CF0-AF44-A37A961BC99C}" presName="aSpace" presStyleCnt="0"/>
      <dgm:spPr/>
    </dgm:pt>
    <dgm:pt modelId="{3631C2AD-A3E5-48AD-BC0B-BB12D6CB570D}" type="pres">
      <dgm:prSet presAssocID="{AADB1A8D-A027-43D4-BCDB-805845C2D6F3}" presName="aNode" presStyleLbl="fgAcc1" presStyleIdx="4" presStyleCnt="5">
        <dgm:presLayoutVars>
          <dgm:bulletEnabled val="1"/>
        </dgm:presLayoutVars>
      </dgm:prSet>
      <dgm:spPr/>
      <dgm:t>
        <a:bodyPr/>
        <a:lstStyle/>
        <a:p>
          <a:endParaRPr lang="hr-HR"/>
        </a:p>
      </dgm:t>
    </dgm:pt>
    <dgm:pt modelId="{595BF5DC-B892-4C6C-9AD4-C0A112A09CE4}" type="pres">
      <dgm:prSet presAssocID="{AADB1A8D-A027-43D4-BCDB-805845C2D6F3}" presName="aSpace" presStyleCnt="0"/>
      <dgm:spPr/>
    </dgm:pt>
  </dgm:ptLst>
  <dgm:cxnLst>
    <dgm:cxn modelId="{376C4947-AC98-4947-AB25-3C670B619817}" srcId="{537A9BD2-FEC7-4F91-B82B-56190271165F}" destId="{69397C34-A036-48C7-A021-DC35C6896610}" srcOrd="2" destOrd="0" parTransId="{0D2BAAFD-5BBE-4FF8-AE7C-B8047D0170CC}" sibTransId="{90294BEA-8BED-4778-AA2F-B76B318F469A}"/>
    <dgm:cxn modelId="{3C4864E7-F218-4293-AE42-048915D1E4AF}" type="presOf" srcId="{AADB1A8D-A027-43D4-BCDB-805845C2D6F3}" destId="{3631C2AD-A3E5-48AD-BC0B-BB12D6CB570D}" srcOrd="0" destOrd="0" presId="urn:microsoft.com/office/officeart/2005/8/layout/pyramid2"/>
    <dgm:cxn modelId="{ADEBD037-F7FE-4DB3-BA60-C18B9C933AA7}" srcId="{537A9BD2-FEC7-4F91-B82B-56190271165F}" destId="{EB7CFDF0-67F6-4225-9915-7887875EA883}" srcOrd="1" destOrd="0" parTransId="{C2C8E6DD-BAB1-490B-9DDA-9868ED76F825}" sibTransId="{7B142EEA-8D58-4A20-BE17-CC0849FD64CC}"/>
    <dgm:cxn modelId="{DF22ECCC-FE1E-4C37-B4F4-12D0CF6C787D}" type="presOf" srcId="{0FFBC883-1B87-4CF0-AF44-A37A961BC99C}" destId="{ECAB3F8E-6D45-42D3-83C7-A3914A2C4211}" srcOrd="0" destOrd="0" presId="urn:microsoft.com/office/officeart/2005/8/layout/pyramid2"/>
    <dgm:cxn modelId="{9BF5A9ED-12D8-421E-8ABA-10C316EE721A}" srcId="{537A9BD2-FEC7-4F91-B82B-56190271165F}" destId="{0FFBC883-1B87-4CF0-AF44-A37A961BC99C}" srcOrd="3" destOrd="0" parTransId="{60062671-87D2-44A3-A1F7-4D8E2D41224B}" sibTransId="{0AE63B40-5D41-4144-8DB3-E0ACB60C9D4F}"/>
    <dgm:cxn modelId="{1E108B32-2518-4774-AF1C-4DAF9F9B6462}" type="presOf" srcId="{EB7CFDF0-67F6-4225-9915-7887875EA883}" destId="{F0BB6626-6302-4F62-96A9-02C0896B912E}" srcOrd="0" destOrd="0" presId="urn:microsoft.com/office/officeart/2005/8/layout/pyramid2"/>
    <dgm:cxn modelId="{86F394A6-A2C6-43D0-A793-8830633D7D67}" type="presOf" srcId="{69397C34-A036-48C7-A021-DC35C6896610}" destId="{4BC764F2-F5EB-4964-9DE9-0A0EE41C70CE}" srcOrd="0" destOrd="0" presId="urn:microsoft.com/office/officeart/2005/8/layout/pyramid2"/>
    <dgm:cxn modelId="{DEC6AA14-B065-4F9A-8EB9-7FBD701F679D}" type="presOf" srcId="{537A9BD2-FEC7-4F91-B82B-56190271165F}" destId="{652AFA7D-D30D-4FE6-937E-FE7C9C318166}" srcOrd="0" destOrd="0" presId="urn:microsoft.com/office/officeart/2005/8/layout/pyramid2"/>
    <dgm:cxn modelId="{459DEBD2-AD29-4EA3-9D65-C5EB9CF86DDA}" srcId="{537A9BD2-FEC7-4F91-B82B-56190271165F}" destId="{AADB1A8D-A027-43D4-BCDB-805845C2D6F3}" srcOrd="4" destOrd="0" parTransId="{C1A9AC5D-7EE8-4A42-A6E9-DA32D9437934}" sibTransId="{0217C512-5305-4D9B-A4C8-2B1758D18A2E}"/>
    <dgm:cxn modelId="{CD2C19AC-6260-4A91-AECC-F12287504547}" type="presOf" srcId="{939340AE-1336-4FD5-AD7F-1CD1C989D960}" destId="{07A9E36A-5BD1-4BF3-8B8F-748AE2EA9417}" srcOrd="0" destOrd="0" presId="urn:microsoft.com/office/officeart/2005/8/layout/pyramid2"/>
    <dgm:cxn modelId="{F00FBCD2-E010-408B-98F4-F281EC18ABB6}" srcId="{537A9BD2-FEC7-4F91-B82B-56190271165F}" destId="{939340AE-1336-4FD5-AD7F-1CD1C989D960}" srcOrd="0" destOrd="0" parTransId="{2AEE5107-BE86-478F-A7BD-9386FDF7B86C}" sibTransId="{D478553F-2ADB-42A5-B9C2-C1E8F7889A43}"/>
    <dgm:cxn modelId="{B6B83502-5DBA-4D5D-A632-BD10D573CB8C}" type="presParOf" srcId="{652AFA7D-D30D-4FE6-937E-FE7C9C318166}" destId="{C6311962-2BA1-4882-92E5-773312FEC44D}" srcOrd="0" destOrd="0" presId="urn:microsoft.com/office/officeart/2005/8/layout/pyramid2"/>
    <dgm:cxn modelId="{27B3B627-2A54-4E91-BEFD-FF1FC2A0558E}" type="presParOf" srcId="{652AFA7D-D30D-4FE6-937E-FE7C9C318166}" destId="{7EA1FF0A-ADBE-4F61-B2CA-7DC521967D6B}" srcOrd="1" destOrd="0" presId="urn:microsoft.com/office/officeart/2005/8/layout/pyramid2"/>
    <dgm:cxn modelId="{6D3AEE78-A646-4C4D-BC52-68C0F7F0AA49}" type="presParOf" srcId="{7EA1FF0A-ADBE-4F61-B2CA-7DC521967D6B}" destId="{07A9E36A-5BD1-4BF3-8B8F-748AE2EA9417}" srcOrd="0" destOrd="0" presId="urn:microsoft.com/office/officeart/2005/8/layout/pyramid2"/>
    <dgm:cxn modelId="{43389F43-0DF3-46AF-ABF6-2A286CA28CB0}" type="presParOf" srcId="{7EA1FF0A-ADBE-4F61-B2CA-7DC521967D6B}" destId="{F7A50950-EF63-42A0-BB52-A00CA192A7B7}" srcOrd="1" destOrd="0" presId="urn:microsoft.com/office/officeart/2005/8/layout/pyramid2"/>
    <dgm:cxn modelId="{0995F56F-0C72-4CE9-B663-15C46D5C930A}" type="presParOf" srcId="{7EA1FF0A-ADBE-4F61-B2CA-7DC521967D6B}" destId="{F0BB6626-6302-4F62-96A9-02C0896B912E}" srcOrd="2" destOrd="0" presId="urn:microsoft.com/office/officeart/2005/8/layout/pyramid2"/>
    <dgm:cxn modelId="{C828CBAD-1B8F-4C59-BAD4-769F30508A9E}" type="presParOf" srcId="{7EA1FF0A-ADBE-4F61-B2CA-7DC521967D6B}" destId="{2B1C5EEB-5151-4C36-9E72-ED9BA6D75A00}" srcOrd="3" destOrd="0" presId="urn:microsoft.com/office/officeart/2005/8/layout/pyramid2"/>
    <dgm:cxn modelId="{BFF4C650-15A9-4B07-992E-0A5571AC42B0}" type="presParOf" srcId="{7EA1FF0A-ADBE-4F61-B2CA-7DC521967D6B}" destId="{4BC764F2-F5EB-4964-9DE9-0A0EE41C70CE}" srcOrd="4" destOrd="0" presId="urn:microsoft.com/office/officeart/2005/8/layout/pyramid2"/>
    <dgm:cxn modelId="{8A902995-338D-4DB1-953E-D698F27B30BD}" type="presParOf" srcId="{7EA1FF0A-ADBE-4F61-B2CA-7DC521967D6B}" destId="{5AD752E8-DB4C-48E3-8033-71E6E121A639}" srcOrd="5" destOrd="0" presId="urn:microsoft.com/office/officeart/2005/8/layout/pyramid2"/>
    <dgm:cxn modelId="{4192D94D-E326-408B-B21C-0580DD8AFFB8}" type="presParOf" srcId="{7EA1FF0A-ADBE-4F61-B2CA-7DC521967D6B}" destId="{ECAB3F8E-6D45-42D3-83C7-A3914A2C4211}" srcOrd="6" destOrd="0" presId="urn:microsoft.com/office/officeart/2005/8/layout/pyramid2"/>
    <dgm:cxn modelId="{AC54BCC6-F4E1-4EC5-B413-950C3BE3B277}" type="presParOf" srcId="{7EA1FF0A-ADBE-4F61-B2CA-7DC521967D6B}" destId="{C34B648F-255A-4BB1-AF7E-24D36CE4573B}" srcOrd="7" destOrd="0" presId="urn:microsoft.com/office/officeart/2005/8/layout/pyramid2"/>
    <dgm:cxn modelId="{CC69ED56-7BAD-4C4F-8301-C6A76B12CDC4}" type="presParOf" srcId="{7EA1FF0A-ADBE-4F61-B2CA-7DC521967D6B}" destId="{3631C2AD-A3E5-48AD-BC0B-BB12D6CB570D}" srcOrd="8" destOrd="0" presId="urn:microsoft.com/office/officeart/2005/8/layout/pyramid2"/>
    <dgm:cxn modelId="{5725833B-563E-471A-BBF4-E9D9849D560D}" type="presParOf" srcId="{7EA1FF0A-ADBE-4F61-B2CA-7DC521967D6B}" destId="{595BF5DC-B892-4C6C-9AD4-C0A112A09CE4}"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EF0250-8E5B-428C-BF94-25372E0EFA2D}" type="doc">
      <dgm:prSet loTypeId="urn:microsoft.com/office/officeart/2005/8/layout/vProcess5" loCatId="process" qsTypeId="urn:microsoft.com/office/officeart/2005/8/quickstyle/simple3" qsCatId="simple" csTypeId="urn:microsoft.com/office/officeart/2005/8/colors/accent1_1" csCatId="accent1" phldr="1"/>
      <dgm:spPr/>
    </dgm:pt>
    <dgm:pt modelId="{D701466C-BB6F-4B9D-B98E-34738ADE524B}">
      <dgm:prSet phldrT="[Text]" custT="1"/>
      <dgm:spPr/>
      <dgm:t>
        <a:bodyPr/>
        <a:lstStyle/>
        <a:p>
          <a:r>
            <a:rPr lang="hr-HR" sz="3200" b="0"/>
            <a:t>KONCEPCIJA PROIZVODNJE</a:t>
          </a:r>
        </a:p>
      </dgm:t>
    </dgm:pt>
    <dgm:pt modelId="{8C479381-5319-44D5-9A13-0714875E024A}" type="parTrans" cxnId="{1675252E-4494-4FF4-A4D5-8F5B7472EB40}">
      <dgm:prSet/>
      <dgm:spPr/>
      <dgm:t>
        <a:bodyPr/>
        <a:lstStyle/>
        <a:p>
          <a:endParaRPr lang="hr-HR" sz="3200" b="0"/>
        </a:p>
      </dgm:t>
    </dgm:pt>
    <dgm:pt modelId="{22C3A071-F08D-4E75-9004-C4B3AB9C593C}" type="sibTrans" cxnId="{1675252E-4494-4FF4-A4D5-8F5B7472EB40}">
      <dgm:prSet/>
      <dgm:spPr/>
      <dgm:t>
        <a:bodyPr/>
        <a:lstStyle/>
        <a:p>
          <a:endParaRPr lang="hr-HR" sz="3200" b="0"/>
        </a:p>
      </dgm:t>
    </dgm:pt>
    <dgm:pt modelId="{F2358342-E21E-41B2-B1D3-0400C17F5E3C}">
      <dgm:prSet phldrT="[Text]" custT="1"/>
      <dgm:spPr/>
      <dgm:t>
        <a:bodyPr/>
        <a:lstStyle/>
        <a:p>
          <a:r>
            <a:rPr lang="hr-HR" sz="3200" b="0"/>
            <a:t>KONCEPCIJA PROIZVODA</a:t>
          </a:r>
        </a:p>
      </dgm:t>
    </dgm:pt>
    <dgm:pt modelId="{D6D17D5A-75AF-41B4-BA79-9B080A986326}" type="parTrans" cxnId="{8CA7A140-120D-47AF-A601-5F6400846BB7}">
      <dgm:prSet/>
      <dgm:spPr/>
      <dgm:t>
        <a:bodyPr/>
        <a:lstStyle/>
        <a:p>
          <a:endParaRPr lang="hr-HR" sz="3200" b="0"/>
        </a:p>
      </dgm:t>
    </dgm:pt>
    <dgm:pt modelId="{E70B23DB-6DCB-4865-B2AF-A7D4FECED4BF}" type="sibTrans" cxnId="{8CA7A140-120D-47AF-A601-5F6400846BB7}">
      <dgm:prSet/>
      <dgm:spPr/>
      <dgm:t>
        <a:bodyPr/>
        <a:lstStyle/>
        <a:p>
          <a:endParaRPr lang="hr-HR" sz="3200" b="0"/>
        </a:p>
      </dgm:t>
    </dgm:pt>
    <dgm:pt modelId="{75A33B1D-B8D5-4199-A444-EED50C5BCD75}">
      <dgm:prSet phldrT="[Text]" custT="1"/>
      <dgm:spPr/>
      <dgm:t>
        <a:bodyPr/>
        <a:lstStyle/>
        <a:p>
          <a:r>
            <a:rPr lang="hr-HR" sz="3200" b="0"/>
            <a:t>KONCEPCIJA PRODAJE</a:t>
          </a:r>
        </a:p>
      </dgm:t>
    </dgm:pt>
    <dgm:pt modelId="{9AB06569-5428-4CF7-8B5C-CEF67544CDD7}" type="parTrans" cxnId="{80D902D0-860E-4680-945F-8AF9A11D359C}">
      <dgm:prSet/>
      <dgm:spPr/>
      <dgm:t>
        <a:bodyPr/>
        <a:lstStyle/>
        <a:p>
          <a:endParaRPr lang="hr-HR" sz="3200" b="0"/>
        </a:p>
      </dgm:t>
    </dgm:pt>
    <dgm:pt modelId="{FA0CB777-D64F-4216-B6BB-891E711751D4}" type="sibTrans" cxnId="{80D902D0-860E-4680-945F-8AF9A11D359C}">
      <dgm:prSet/>
      <dgm:spPr/>
      <dgm:t>
        <a:bodyPr/>
        <a:lstStyle/>
        <a:p>
          <a:endParaRPr lang="hr-HR" sz="3200" b="0"/>
        </a:p>
      </dgm:t>
    </dgm:pt>
    <dgm:pt modelId="{556D2B1F-97A2-4C56-A386-3805FF0F3333}">
      <dgm:prSet custT="1"/>
      <dgm:spPr/>
      <dgm:t>
        <a:bodyPr/>
        <a:lstStyle/>
        <a:p>
          <a:r>
            <a:rPr lang="hr-HR" sz="3200" b="0"/>
            <a:t>MARKETING KONCEPCIJA</a:t>
          </a:r>
        </a:p>
      </dgm:t>
    </dgm:pt>
    <dgm:pt modelId="{0D72F202-E45C-4918-9BDF-2FF98B610F2B}" type="parTrans" cxnId="{6E8D76F3-90B8-4840-8134-D24806A830CF}">
      <dgm:prSet/>
      <dgm:spPr/>
      <dgm:t>
        <a:bodyPr/>
        <a:lstStyle/>
        <a:p>
          <a:endParaRPr lang="hr-HR" sz="3200" b="0"/>
        </a:p>
      </dgm:t>
    </dgm:pt>
    <dgm:pt modelId="{AAF760BE-F6A9-4927-8E74-FAFFDD6A3944}" type="sibTrans" cxnId="{6E8D76F3-90B8-4840-8134-D24806A830CF}">
      <dgm:prSet/>
      <dgm:spPr/>
      <dgm:t>
        <a:bodyPr/>
        <a:lstStyle/>
        <a:p>
          <a:endParaRPr lang="hr-HR" sz="3200" b="0"/>
        </a:p>
      </dgm:t>
    </dgm:pt>
    <dgm:pt modelId="{75835DCA-6981-4D3B-9A3F-6B1197AB19A3}">
      <dgm:prSet custT="1"/>
      <dgm:spPr/>
      <dgm:t>
        <a:bodyPr/>
        <a:lstStyle/>
        <a:p>
          <a:r>
            <a:rPr lang="hr-HR" sz="3200" b="0"/>
            <a:t>HOLISTIČKI MARKETING</a:t>
          </a:r>
        </a:p>
      </dgm:t>
    </dgm:pt>
    <dgm:pt modelId="{B39337F0-94B1-41F0-8C2D-CDF7D8E957FC}" type="parTrans" cxnId="{9ABD42BC-AA31-4129-8B56-0A774F7A5320}">
      <dgm:prSet/>
      <dgm:spPr/>
      <dgm:t>
        <a:bodyPr/>
        <a:lstStyle/>
        <a:p>
          <a:endParaRPr lang="hr-HR" sz="3200" b="0"/>
        </a:p>
      </dgm:t>
    </dgm:pt>
    <dgm:pt modelId="{A476832A-B9BC-4AD6-8D76-105D83FCA514}" type="sibTrans" cxnId="{9ABD42BC-AA31-4129-8B56-0A774F7A5320}">
      <dgm:prSet/>
      <dgm:spPr/>
      <dgm:t>
        <a:bodyPr/>
        <a:lstStyle/>
        <a:p>
          <a:endParaRPr lang="hr-HR" sz="3200" b="0"/>
        </a:p>
      </dgm:t>
    </dgm:pt>
    <dgm:pt modelId="{120E9CA7-A404-4ABC-8AE5-8C5B3F4C02A3}" type="pres">
      <dgm:prSet presAssocID="{C2EF0250-8E5B-428C-BF94-25372E0EFA2D}" presName="outerComposite" presStyleCnt="0">
        <dgm:presLayoutVars>
          <dgm:chMax val="5"/>
          <dgm:dir/>
          <dgm:resizeHandles val="exact"/>
        </dgm:presLayoutVars>
      </dgm:prSet>
      <dgm:spPr/>
    </dgm:pt>
    <dgm:pt modelId="{90FDB6D5-C376-4594-A5E8-D3E945108E40}" type="pres">
      <dgm:prSet presAssocID="{C2EF0250-8E5B-428C-BF94-25372E0EFA2D}" presName="dummyMaxCanvas" presStyleCnt="0">
        <dgm:presLayoutVars/>
      </dgm:prSet>
      <dgm:spPr/>
    </dgm:pt>
    <dgm:pt modelId="{C622DFCD-0D93-4CEE-9AA2-1785E422C92D}" type="pres">
      <dgm:prSet presAssocID="{C2EF0250-8E5B-428C-BF94-25372E0EFA2D}" presName="FiveNodes_1" presStyleLbl="node1" presStyleIdx="0" presStyleCnt="5">
        <dgm:presLayoutVars>
          <dgm:bulletEnabled val="1"/>
        </dgm:presLayoutVars>
      </dgm:prSet>
      <dgm:spPr/>
      <dgm:t>
        <a:bodyPr/>
        <a:lstStyle/>
        <a:p>
          <a:endParaRPr lang="hr-HR"/>
        </a:p>
      </dgm:t>
    </dgm:pt>
    <dgm:pt modelId="{3CA2844D-46BE-4E65-BBD6-A0C2DD2BCDB3}" type="pres">
      <dgm:prSet presAssocID="{C2EF0250-8E5B-428C-BF94-25372E0EFA2D}" presName="FiveNodes_2" presStyleLbl="node1" presStyleIdx="1" presStyleCnt="5">
        <dgm:presLayoutVars>
          <dgm:bulletEnabled val="1"/>
        </dgm:presLayoutVars>
      </dgm:prSet>
      <dgm:spPr/>
      <dgm:t>
        <a:bodyPr/>
        <a:lstStyle/>
        <a:p>
          <a:endParaRPr lang="hr-HR"/>
        </a:p>
      </dgm:t>
    </dgm:pt>
    <dgm:pt modelId="{2712895E-F25F-4B4E-ACE4-7F4AFF67A3A3}" type="pres">
      <dgm:prSet presAssocID="{C2EF0250-8E5B-428C-BF94-25372E0EFA2D}" presName="FiveNodes_3" presStyleLbl="node1" presStyleIdx="2" presStyleCnt="5">
        <dgm:presLayoutVars>
          <dgm:bulletEnabled val="1"/>
        </dgm:presLayoutVars>
      </dgm:prSet>
      <dgm:spPr/>
      <dgm:t>
        <a:bodyPr/>
        <a:lstStyle/>
        <a:p>
          <a:endParaRPr lang="hr-HR"/>
        </a:p>
      </dgm:t>
    </dgm:pt>
    <dgm:pt modelId="{1F905F65-6A86-4F46-AE41-42E7D1E29817}" type="pres">
      <dgm:prSet presAssocID="{C2EF0250-8E5B-428C-BF94-25372E0EFA2D}" presName="FiveNodes_4" presStyleLbl="node1" presStyleIdx="3" presStyleCnt="5">
        <dgm:presLayoutVars>
          <dgm:bulletEnabled val="1"/>
        </dgm:presLayoutVars>
      </dgm:prSet>
      <dgm:spPr/>
      <dgm:t>
        <a:bodyPr/>
        <a:lstStyle/>
        <a:p>
          <a:endParaRPr lang="hr-HR"/>
        </a:p>
      </dgm:t>
    </dgm:pt>
    <dgm:pt modelId="{E3C9E19E-2161-44B7-A0FA-622868226AD8}" type="pres">
      <dgm:prSet presAssocID="{C2EF0250-8E5B-428C-BF94-25372E0EFA2D}" presName="FiveNodes_5" presStyleLbl="node1" presStyleIdx="4" presStyleCnt="5">
        <dgm:presLayoutVars>
          <dgm:bulletEnabled val="1"/>
        </dgm:presLayoutVars>
      </dgm:prSet>
      <dgm:spPr/>
      <dgm:t>
        <a:bodyPr/>
        <a:lstStyle/>
        <a:p>
          <a:endParaRPr lang="hr-HR"/>
        </a:p>
      </dgm:t>
    </dgm:pt>
    <dgm:pt modelId="{DB2C2132-6B42-42C3-97C7-85DBB0E6422F}" type="pres">
      <dgm:prSet presAssocID="{C2EF0250-8E5B-428C-BF94-25372E0EFA2D}" presName="FiveConn_1-2" presStyleLbl="fgAccFollowNode1" presStyleIdx="0" presStyleCnt="4">
        <dgm:presLayoutVars>
          <dgm:bulletEnabled val="1"/>
        </dgm:presLayoutVars>
      </dgm:prSet>
      <dgm:spPr/>
      <dgm:t>
        <a:bodyPr/>
        <a:lstStyle/>
        <a:p>
          <a:endParaRPr lang="hr-HR"/>
        </a:p>
      </dgm:t>
    </dgm:pt>
    <dgm:pt modelId="{02296C52-65FA-4E1C-B894-C40B0D99D8E2}" type="pres">
      <dgm:prSet presAssocID="{C2EF0250-8E5B-428C-BF94-25372E0EFA2D}" presName="FiveConn_2-3" presStyleLbl="fgAccFollowNode1" presStyleIdx="1" presStyleCnt="4">
        <dgm:presLayoutVars>
          <dgm:bulletEnabled val="1"/>
        </dgm:presLayoutVars>
      </dgm:prSet>
      <dgm:spPr/>
      <dgm:t>
        <a:bodyPr/>
        <a:lstStyle/>
        <a:p>
          <a:endParaRPr lang="hr-HR"/>
        </a:p>
      </dgm:t>
    </dgm:pt>
    <dgm:pt modelId="{428CED30-C6E2-4F12-8EF2-B6C5BFEEE2D3}" type="pres">
      <dgm:prSet presAssocID="{C2EF0250-8E5B-428C-BF94-25372E0EFA2D}" presName="FiveConn_3-4" presStyleLbl="fgAccFollowNode1" presStyleIdx="2" presStyleCnt="4">
        <dgm:presLayoutVars>
          <dgm:bulletEnabled val="1"/>
        </dgm:presLayoutVars>
      </dgm:prSet>
      <dgm:spPr/>
      <dgm:t>
        <a:bodyPr/>
        <a:lstStyle/>
        <a:p>
          <a:endParaRPr lang="hr-HR"/>
        </a:p>
      </dgm:t>
    </dgm:pt>
    <dgm:pt modelId="{ECCA6310-2C4D-4A06-AE3A-A3AC7C6B0F8E}" type="pres">
      <dgm:prSet presAssocID="{C2EF0250-8E5B-428C-BF94-25372E0EFA2D}" presName="FiveConn_4-5" presStyleLbl="fgAccFollowNode1" presStyleIdx="3" presStyleCnt="4">
        <dgm:presLayoutVars>
          <dgm:bulletEnabled val="1"/>
        </dgm:presLayoutVars>
      </dgm:prSet>
      <dgm:spPr/>
      <dgm:t>
        <a:bodyPr/>
        <a:lstStyle/>
        <a:p>
          <a:endParaRPr lang="hr-HR"/>
        </a:p>
      </dgm:t>
    </dgm:pt>
    <dgm:pt modelId="{D3A491FC-2A9D-4B6F-8BDE-128360EA3AF7}" type="pres">
      <dgm:prSet presAssocID="{C2EF0250-8E5B-428C-BF94-25372E0EFA2D}" presName="FiveNodes_1_text" presStyleLbl="node1" presStyleIdx="4" presStyleCnt="5">
        <dgm:presLayoutVars>
          <dgm:bulletEnabled val="1"/>
        </dgm:presLayoutVars>
      </dgm:prSet>
      <dgm:spPr/>
      <dgm:t>
        <a:bodyPr/>
        <a:lstStyle/>
        <a:p>
          <a:endParaRPr lang="hr-HR"/>
        </a:p>
      </dgm:t>
    </dgm:pt>
    <dgm:pt modelId="{425F903D-5F38-4925-8A56-E2A03CB93CFD}" type="pres">
      <dgm:prSet presAssocID="{C2EF0250-8E5B-428C-BF94-25372E0EFA2D}" presName="FiveNodes_2_text" presStyleLbl="node1" presStyleIdx="4" presStyleCnt="5">
        <dgm:presLayoutVars>
          <dgm:bulletEnabled val="1"/>
        </dgm:presLayoutVars>
      </dgm:prSet>
      <dgm:spPr/>
      <dgm:t>
        <a:bodyPr/>
        <a:lstStyle/>
        <a:p>
          <a:endParaRPr lang="hr-HR"/>
        </a:p>
      </dgm:t>
    </dgm:pt>
    <dgm:pt modelId="{6AC0C485-E84F-4584-B04B-6B3AD03D7992}" type="pres">
      <dgm:prSet presAssocID="{C2EF0250-8E5B-428C-BF94-25372E0EFA2D}" presName="FiveNodes_3_text" presStyleLbl="node1" presStyleIdx="4" presStyleCnt="5">
        <dgm:presLayoutVars>
          <dgm:bulletEnabled val="1"/>
        </dgm:presLayoutVars>
      </dgm:prSet>
      <dgm:spPr/>
      <dgm:t>
        <a:bodyPr/>
        <a:lstStyle/>
        <a:p>
          <a:endParaRPr lang="hr-HR"/>
        </a:p>
      </dgm:t>
    </dgm:pt>
    <dgm:pt modelId="{19A292B9-175E-4518-86C0-68C06FAFA64F}" type="pres">
      <dgm:prSet presAssocID="{C2EF0250-8E5B-428C-BF94-25372E0EFA2D}" presName="FiveNodes_4_text" presStyleLbl="node1" presStyleIdx="4" presStyleCnt="5">
        <dgm:presLayoutVars>
          <dgm:bulletEnabled val="1"/>
        </dgm:presLayoutVars>
      </dgm:prSet>
      <dgm:spPr/>
      <dgm:t>
        <a:bodyPr/>
        <a:lstStyle/>
        <a:p>
          <a:endParaRPr lang="hr-HR"/>
        </a:p>
      </dgm:t>
    </dgm:pt>
    <dgm:pt modelId="{34961C5A-3855-4B53-B6FE-C3151CB9275E}" type="pres">
      <dgm:prSet presAssocID="{C2EF0250-8E5B-428C-BF94-25372E0EFA2D}" presName="FiveNodes_5_text" presStyleLbl="node1" presStyleIdx="4" presStyleCnt="5">
        <dgm:presLayoutVars>
          <dgm:bulletEnabled val="1"/>
        </dgm:presLayoutVars>
      </dgm:prSet>
      <dgm:spPr/>
      <dgm:t>
        <a:bodyPr/>
        <a:lstStyle/>
        <a:p>
          <a:endParaRPr lang="hr-HR"/>
        </a:p>
      </dgm:t>
    </dgm:pt>
  </dgm:ptLst>
  <dgm:cxnLst>
    <dgm:cxn modelId="{7575FFCC-6D7A-4B16-939D-09E9C21A6FE5}" type="presOf" srcId="{FA0CB777-D64F-4216-B6BB-891E711751D4}" destId="{428CED30-C6E2-4F12-8EF2-B6C5BFEEE2D3}" srcOrd="0" destOrd="0" presId="urn:microsoft.com/office/officeart/2005/8/layout/vProcess5"/>
    <dgm:cxn modelId="{6DC15BF0-FE51-4D90-B171-5C420207725F}" type="presOf" srcId="{AAF760BE-F6A9-4927-8E74-FAFFDD6A3944}" destId="{ECCA6310-2C4D-4A06-AE3A-A3AC7C6B0F8E}" srcOrd="0" destOrd="0" presId="urn:microsoft.com/office/officeart/2005/8/layout/vProcess5"/>
    <dgm:cxn modelId="{0652250B-74B2-43C5-86F4-622D3845C6CA}" type="presOf" srcId="{E70B23DB-6DCB-4865-B2AF-A7D4FECED4BF}" destId="{02296C52-65FA-4E1C-B894-C40B0D99D8E2}" srcOrd="0" destOrd="0" presId="urn:microsoft.com/office/officeart/2005/8/layout/vProcess5"/>
    <dgm:cxn modelId="{E6BC7AAE-1B53-4775-BA26-98684473E69F}" type="presOf" srcId="{75A33B1D-B8D5-4199-A444-EED50C5BCD75}" destId="{2712895E-F25F-4B4E-ACE4-7F4AFF67A3A3}" srcOrd="0" destOrd="0" presId="urn:microsoft.com/office/officeart/2005/8/layout/vProcess5"/>
    <dgm:cxn modelId="{80D902D0-860E-4680-945F-8AF9A11D359C}" srcId="{C2EF0250-8E5B-428C-BF94-25372E0EFA2D}" destId="{75A33B1D-B8D5-4199-A444-EED50C5BCD75}" srcOrd="2" destOrd="0" parTransId="{9AB06569-5428-4CF7-8B5C-CEF67544CDD7}" sibTransId="{FA0CB777-D64F-4216-B6BB-891E711751D4}"/>
    <dgm:cxn modelId="{1675252E-4494-4FF4-A4D5-8F5B7472EB40}" srcId="{C2EF0250-8E5B-428C-BF94-25372E0EFA2D}" destId="{D701466C-BB6F-4B9D-B98E-34738ADE524B}" srcOrd="0" destOrd="0" parTransId="{8C479381-5319-44D5-9A13-0714875E024A}" sibTransId="{22C3A071-F08D-4E75-9004-C4B3AB9C593C}"/>
    <dgm:cxn modelId="{9C468072-8A1D-4C19-AB43-A713D1EA58ED}" type="presOf" srcId="{75835DCA-6981-4D3B-9A3F-6B1197AB19A3}" destId="{E3C9E19E-2161-44B7-A0FA-622868226AD8}" srcOrd="0" destOrd="0" presId="urn:microsoft.com/office/officeart/2005/8/layout/vProcess5"/>
    <dgm:cxn modelId="{9ABD42BC-AA31-4129-8B56-0A774F7A5320}" srcId="{C2EF0250-8E5B-428C-BF94-25372E0EFA2D}" destId="{75835DCA-6981-4D3B-9A3F-6B1197AB19A3}" srcOrd="4" destOrd="0" parTransId="{B39337F0-94B1-41F0-8C2D-CDF7D8E957FC}" sibTransId="{A476832A-B9BC-4AD6-8D76-105D83FCA514}"/>
    <dgm:cxn modelId="{7E3FD8FD-2CC3-4075-AA23-6520B12D6D8E}" type="presOf" srcId="{22C3A071-F08D-4E75-9004-C4B3AB9C593C}" destId="{DB2C2132-6B42-42C3-97C7-85DBB0E6422F}" srcOrd="0" destOrd="0" presId="urn:microsoft.com/office/officeart/2005/8/layout/vProcess5"/>
    <dgm:cxn modelId="{DC36FCAA-E37F-4ED5-B1E7-CAC6B18CBEAF}" type="presOf" srcId="{75835DCA-6981-4D3B-9A3F-6B1197AB19A3}" destId="{34961C5A-3855-4B53-B6FE-C3151CB9275E}" srcOrd="1" destOrd="0" presId="urn:microsoft.com/office/officeart/2005/8/layout/vProcess5"/>
    <dgm:cxn modelId="{E8425E23-87A5-4364-A11C-27423A53935A}" type="presOf" srcId="{F2358342-E21E-41B2-B1D3-0400C17F5E3C}" destId="{3CA2844D-46BE-4E65-BBD6-A0C2DD2BCDB3}" srcOrd="0" destOrd="0" presId="urn:microsoft.com/office/officeart/2005/8/layout/vProcess5"/>
    <dgm:cxn modelId="{2FC2FCD2-4BF5-48BC-A27D-89E41FCC3960}" type="presOf" srcId="{556D2B1F-97A2-4C56-A386-3805FF0F3333}" destId="{1F905F65-6A86-4F46-AE41-42E7D1E29817}" srcOrd="0" destOrd="0" presId="urn:microsoft.com/office/officeart/2005/8/layout/vProcess5"/>
    <dgm:cxn modelId="{8CA7A140-120D-47AF-A601-5F6400846BB7}" srcId="{C2EF0250-8E5B-428C-BF94-25372E0EFA2D}" destId="{F2358342-E21E-41B2-B1D3-0400C17F5E3C}" srcOrd="1" destOrd="0" parTransId="{D6D17D5A-75AF-41B4-BA79-9B080A986326}" sibTransId="{E70B23DB-6DCB-4865-B2AF-A7D4FECED4BF}"/>
    <dgm:cxn modelId="{B09E0426-837E-41E5-94CB-78F61C60D87D}" type="presOf" srcId="{D701466C-BB6F-4B9D-B98E-34738ADE524B}" destId="{C622DFCD-0D93-4CEE-9AA2-1785E422C92D}" srcOrd="0" destOrd="0" presId="urn:microsoft.com/office/officeart/2005/8/layout/vProcess5"/>
    <dgm:cxn modelId="{05DEBB1C-F91E-4259-90E1-5DF92691522E}" type="presOf" srcId="{C2EF0250-8E5B-428C-BF94-25372E0EFA2D}" destId="{120E9CA7-A404-4ABC-8AE5-8C5B3F4C02A3}" srcOrd="0" destOrd="0" presId="urn:microsoft.com/office/officeart/2005/8/layout/vProcess5"/>
    <dgm:cxn modelId="{EFEFEE83-78FD-4ABD-A6B4-818E7592285A}" type="presOf" srcId="{D701466C-BB6F-4B9D-B98E-34738ADE524B}" destId="{D3A491FC-2A9D-4B6F-8BDE-128360EA3AF7}" srcOrd="1" destOrd="0" presId="urn:microsoft.com/office/officeart/2005/8/layout/vProcess5"/>
    <dgm:cxn modelId="{6E8D76F3-90B8-4840-8134-D24806A830CF}" srcId="{C2EF0250-8E5B-428C-BF94-25372E0EFA2D}" destId="{556D2B1F-97A2-4C56-A386-3805FF0F3333}" srcOrd="3" destOrd="0" parTransId="{0D72F202-E45C-4918-9BDF-2FF98B610F2B}" sibTransId="{AAF760BE-F6A9-4927-8E74-FAFFDD6A3944}"/>
    <dgm:cxn modelId="{4ED9066B-7DD4-4A4C-B2C5-F01C0101B9B2}" type="presOf" srcId="{75A33B1D-B8D5-4199-A444-EED50C5BCD75}" destId="{6AC0C485-E84F-4584-B04B-6B3AD03D7992}" srcOrd="1" destOrd="0" presId="urn:microsoft.com/office/officeart/2005/8/layout/vProcess5"/>
    <dgm:cxn modelId="{409AB1F5-0249-47DF-B7AD-3D81BF40B158}" type="presOf" srcId="{F2358342-E21E-41B2-B1D3-0400C17F5E3C}" destId="{425F903D-5F38-4925-8A56-E2A03CB93CFD}" srcOrd="1" destOrd="0" presId="urn:microsoft.com/office/officeart/2005/8/layout/vProcess5"/>
    <dgm:cxn modelId="{5E6BDEFA-CCA0-4338-9559-165B080F0747}" type="presOf" srcId="{556D2B1F-97A2-4C56-A386-3805FF0F3333}" destId="{19A292B9-175E-4518-86C0-68C06FAFA64F}" srcOrd="1" destOrd="0" presId="urn:microsoft.com/office/officeart/2005/8/layout/vProcess5"/>
    <dgm:cxn modelId="{0E2A07C7-102C-47C6-AA55-3B4867D02BA6}" type="presParOf" srcId="{120E9CA7-A404-4ABC-8AE5-8C5B3F4C02A3}" destId="{90FDB6D5-C376-4594-A5E8-D3E945108E40}" srcOrd="0" destOrd="0" presId="urn:microsoft.com/office/officeart/2005/8/layout/vProcess5"/>
    <dgm:cxn modelId="{BDD91ED9-90FC-4EC0-99FA-82021A43C7E6}" type="presParOf" srcId="{120E9CA7-A404-4ABC-8AE5-8C5B3F4C02A3}" destId="{C622DFCD-0D93-4CEE-9AA2-1785E422C92D}" srcOrd="1" destOrd="0" presId="urn:microsoft.com/office/officeart/2005/8/layout/vProcess5"/>
    <dgm:cxn modelId="{2811EBEA-E254-47D1-BC40-63AF8DA4BD67}" type="presParOf" srcId="{120E9CA7-A404-4ABC-8AE5-8C5B3F4C02A3}" destId="{3CA2844D-46BE-4E65-BBD6-A0C2DD2BCDB3}" srcOrd="2" destOrd="0" presId="urn:microsoft.com/office/officeart/2005/8/layout/vProcess5"/>
    <dgm:cxn modelId="{AAE9ABA0-764B-4A26-A017-5E824172786B}" type="presParOf" srcId="{120E9CA7-A404-4ABC-8AE5-8C5B3F4C02A3}" destId="{2712895E-F25F-4B4E-ACE4-7F4AFF67A3A3}" srcOrd="3" destOrd="0" presId="urn:microsoft.com/office/officeart/2005/8/layout/vProcess5"/>
    <dgm:cxn modelId="{C42DC0BB-CF61-428E-B7BD-6DE4E0C30CFC}" type="presParOf" srcId="{120E9CA7-A404-4ABC-8AE5-8C5B3F4C02A3}" destId="{1F905F65-6A86-4F46-AE41-42E7D1E29817}" srcOrd="4" destOrd="0" presId="urn:microsoft.com/office/officeart/2005/8/layout/vProcess5"/>
    <dgm:cxn modelId="{D7333F37-3795-46FF-96BE-2D25DCED6828}" type="presParOf" srcId="{120E9CA7-A404-4ABC-8AE5-8C5B3F4C02A3}" destId="{E3C9E19E-2161-44B7-A0FA-622868226AD8}" srcOrd="5" destOrd="0" presId="urn:microsoft.com/office/officeart/2005/8/layout/vProcess5"/>
    <dgm:cxn modelId="{0F5FE9AD-9333-495C-A0F9-9267F4D2F234}" type="presParOf" srcId="{120E9CA7-A404-4ABC-8AE5-8C5B3F4C02A3}" destId="{DB2C2132-6B42-42C3-97C7-85DBB0E6422F}" srcOrd="6" destOrd="0" presId="urn:microsoft.com/office/officeart/2005/8/layout/vProcess5"/>
    <dgm:cxn modelId="{7E754E91-EDF6-4C9B-AC36-24EB80CC3AF9}" type="presParOf" srcId="{120E9CA7-A404-4ABC-8AE5-8C5B3F4C02A3}" destId="{02296C52-65FA-4E1C-B894-C40B0D99D8E2}" srcOrd="7" destOrd="0" presId="urn:microsoft.com/office/officeart/2005/8/layout/vProcess5"/>
    <dgm:cxn modelId="{DC48ABA1-8333-425C-94D4-50BCAF22416A}" type="presParOf" srcId="{120E9CA7-A404-4ABC-8AE5-8C5B3F4C02A3}" destId="{428CED30-C6E2-4F12-8EF2-B6C5BFEEE2D3}" srcOrd="8" destOrd="0" presId="urn:microsoft.com/office/officeart/2005/8/layout/vProcess5"/>
    <dgm:cxn modelId="{EF45A1BF-2893-4F4F-B39E-323FD0065CC3}" type="presParOf" srcId="{120E9CA7-A404-4ABC-8AE5-8C5B3F4C02A3}" destId="{ECCA6310-2C4D-4A06-AE3A-A3AC7C6B0F8E}" srcOrd="9" destOrd="0" presId="urn:microsoft.com/office/officeart/2005/8/layout/vProcess5"/>
    <dgm:cxn modelId="{466D6B9B-ED81-4C04-BD0B-77801CABF81C}" type="presParOf" srcId="{120E9CA7-A404-4ABC-8AE5-8C5B3F4C02A3}" destId="{D3A491FC-2A9D-4B6F-8BDE-128360EA3AF7}" srcOrd="10" destOrd="0" presId="urn:microsoft.com/office/officeart/2005/8/layout/vProcess5"/>
    <dgm:cxn modelId="{1E44B267-5BD3-451A-9686-04DFD4520A0C}" type="presParOf" srcId="{120E9CA7-A404-4ABC-8AE5-8C5B3F4C02A3}" destId="{425F903D-5F38-4925-8A56-E2A03CB93CFD}" srcOrd="11" destOrd="0" presId="urn:microsoft.com/office/officeart/2005/8/layout/vProcess5"/>
    <dgm:cxn modelId="{5EBFD395-F369-4DA5-AB42-E641BD55C597}" type="presParOf" srcId="{120E9CA7-A404-4ABC-8AE5-8C5B3F4C02A3}" destId="{6AC0C485-E84F-4584-B04B-6B3AD03D7992}" srcOrd="12" destOrd="0" presId="urn:microsoft.com/office/officeart/2005/8/layout/vProcess5"/>
    <dgm:cxn modelId="{58C34DD8-06AC-4863-8DE1-3B73B6A464DA}" type="presParOf" srcId="{120E9CA7-A404-4ABC-8AE5-8C5B3F4C02A3}" destId="{19A292B9-175E-4518-86C0-68C06FAFA64F}" srcOrd="13" destOrd="0" presId="urn:microsoft.com/office/officeart/2005/8/layout/vProcess5"/>
    <dgm:cxn modelId="{86236DF5-971E-4D85-8B2B-CA3F6C00ED04}" type="presParOf" srcId="{120E9CA7-A404-4ABC-8AE5-8C5B3F4C02A3}" destId="{34961C5A-3855-4B53-B6FE-C3151CB9275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22DFFC-C1D0-4D12-B549-9A2E475C2841}" type="doc">
      <dgm:prSet loTypeId="urn:microsoft.com/office/officeart/2005/8/layout/hierarchy4" loCatId="relationship" qsTypeId="urn:microsoft.com/office/officeart/2005/8/quickstyle/simple3" qsCatId="simple" csTypeId="urn:microsoft.com/office/officeart/2005/8/colors/accent1_1" csCatId="accent1" phldr="1"/>
      <dgm:spPr/>
      <dgm:t>
        <a:bodyPr/>
        <a:lstStyle/>
        <a:p>
          <a:endParaRPr lang="hr-HR"/>
        </a:p>
      </dgm:t>
    </dgm:pt>
    <dgm:pt modelId="{AD8671CB-0F41-458D-9E15-48676E154EB6}">
      <dgm:prSet phldrT="[Tekst]" custT="1"/>
      <dgm:spPr/>
      <dgm:t>
        <a:bodyPr/>
        <a:lstStyle/>
        <a:p>
          <a:pPr algn="ctr"/>
          <a:r>
            <a:rPr lang="hr-HR" sz="2400" b="0"/>
            <a:t>KONCEPCIJA HOLISTIČKOG MARKETINGA</a:t>
          </a:r>
        </a:p>
      </dgm:t>
    </dgm:pt>
    <dgm:pt modelId="{A0D91B2E-B2A0-4EF1-AE91-8874B99121BD}" type="parTrans" cxnId="{AD4B0C2B-5CBF-4061-BD38-68ED94479BFD}">
      <dgm:prSet/>
      <dgm:spPr/>
      <dgm:t>
        <a:bodyPr/>
        <a:lstStyle/>
        <a:p>
          <a:pPr algn="ctr"/>
          <a:endParaRPr lang="hr-HR" b="0"/>
        </a:p>
      </dgm:t>
    </dgm:pt>
    <dgm:pt modelId="{C04BC06C-6A86-49EC-B7CA-CC1C344F6B52}" type="sibTrans" cxnId="{AD4B0C2B-5CBF-4061-BD38-68ED94479BFD}">
      <dgm:prSet/>
      <dgm:spPr/>
      <dgm:t>
        <a:bodyPr/>
        <a:lstStyle/>
        <a:p>
          <a:pPr algn="ctr"/>
          <a:endParaRPr lang="hr-HR" b="0"/>
        </a:p>
      </dgm:t>
    </dgm:pt>
    <dgm:pt modelId="{EE918B17-A506-4539-8C8A-53959BF319F1}">
      <dgm:prSet phldrT="[Tekst]"/>
      <dgm:spPr/>
      <dgm:t>
        <a:bodyPr/>
        <a:lstStyle/>
        <a:p>
          <a:pPr algn="ctr"/>
          <a:r>
            <a:rPr lang="hr-HR" b="0"/>
            <a:t>MARKETING ODNOSA</a:t>
          </a:r>
        </a:p>
      </dgm:t>
    </dgm:pt>
    <dgm:pt modelId="{CDED6BFD-06AE-4458-837F-6FB2AA6E39CE}" type="parTrans" cxnId="{6341D8A7-28A1-4F3B-A271-0872636D6B4D}">
      <dgm:prSet/>
      <dgm:spPr/>
      <dgm:t>
        <a:bodyPr/>
        <a:lstStyle/>
        <a:p>
          <a:pPr algn="ctr"/>
          <a:endParaRPr lang="hr-HR" b="0"/>
        </a:p>
      </dgm:t>
    </dgm:pt>
    <dgm:pt modelId="{A0F69DD4-0BC0-45CE-B1B7-37B0CDFD021E}" type="sibTrans" cxnId="{6341D8A7-28A1-4F3B-A271-0872636D6B4D}">
      <dgm:prSet/>
      <dgm:spPr/>
      <dgm:t>
        <a:bodyPr/>
        <a:lstStyle/>
        <a:p>
          <a:pPr algn="ctr"/>
          <a:endParaRPr lang="hr-HR" b="0"/>
        </a:p>
      </dgm:t>
    </dgm:pt>
    <dgm:pt modelId="{BC87BF6B-CE3D-44D5-899D-A0EBBB621B82}">
      <dgm:prSet phldrT="[Tekst]"/>
      <dgm:spPr/>
      <dgm:t>
        <a:bodyPr/>
        <a:lstStyle/>
        <a:p>
          <a:pPr algn="ctr"/>
          <a:r>
            <a:rPr lang="hr-HR" b="0"/>
            <a:t>INTEGRIRANI MARKETING</a:t>
          </a:r>
        </a:p>
      </dgm:t>
    </dgm:pt>
    <dgm:pt modelId="{18FD16A2-D14F-4470-AEBA-DDC20BB0C07A}" type="parTrans" cxnId="{8C740031-F1EB-466A-8A6B-59E465135C71}">
      <dgm:prSet/>
      <dgm:spPr/>
      <dgm:t>
        <a:bodyPr/>
        <a:lstStyle/>
        <a:p>
          <a:pPr algn="ctr"/>
          <a:endParaRPr lang="hr-HR" b="0"/>
        </a:p>
      </dgm:t>
    </dgm:pt>
    <dgm:pt modelId="{9CC4D910-C26B-4231-94F0-10AA0992956C}" type="sibTrans" cxnId="{8C740031-F1EB-466A-8A6B-59E465135C71}">
      <dgm:prSet/>
      <dgm:spPr/>
      <dgm:t>
        <a:bodyPr/>
        <a:lstStyle/>
        <a:p>
          <a:pPr algn="ctr"/>
          <a:endParaRPr lang="hr-HR" b="0"/>
        </a:p>
      </dgm:t>
    </dgm:pt>
    <dgm:pt modelId="{B99C0294-2964-4254-B168-1AC1874E5DB0}">
      <dgm:prSet phldrT="[Tekst]"/>
      <dgm:spPr/>
      <dgm:t>
        <a:bodyPr/>
        <a:lstStyle/>
        <a:p>
          <a:pPr algn="ctr"/>
          <a:r>
            <a:rPr lang="hr-HR" b="0"/>
            <a:t>INTERNI MARKETING</a:t>
          </a:r>
        </a:p>
      </dgm:t>
    </dgm:pt>
    <dgm:pt modelId="{045B59CC-C91B-4946-8A55-AAEE9824EF84}" type="parTrans" cxnId="{4A08A2C4-319D-4CDF-9E6A-45B86DC8715A}">
      <dgm:prSet/>
      <dgm:spPr/>
      <dgm:t>
        <a:bodyPr/>
        <a:lstStyle/>
        <a:p>
          <a:pPr algn="ctr"/>
          <a:endParaRPr lang="hr-HR" b="0"/>
        </a:p>
      </dgm:t>
    </dgm:pt>
    <dgm:pt modelId="{8FE32885-693C-4694-823E-C357BEAF924E}" type="sibTrans" cxnId="{4A08A2C4-319D-4CDF-9E6A-45B86DC8715A}">
      <dgm:prSet/>
      <dgm:spPr/>
      <dgm:t>
        <a:bodyPr/>
        <a:lstStyle/>
        <a:p>
          <a:pPr algn="ctr"/>
          <a:endParaRPr lang="hr-HR" b="0"/>
        </a:p>
      </dgm:t>
    </dgm:pt>
    <dgm:pt modelId="{8D4EBC08-5752-4279-93B6-38A7B0A05FED}">
      <dgm:prSet phldrT="[Tekst]"/>
      <dgm:spPr/>
      <dgm:t>
        <a:bodyPr/>
        <a:lstStyle/>
        <a:p>
          <a:pPr algn="ctr"/>
          <a:r>
            <a:rPr lang="hr-HR" b="0"/>
            <a:t>DRUŠTVENO ODGOVORNI MARKETING</a:t>
          </a:r>
        </a:p>
      </dgm:t>
    </dgm:pt>
    <dgm:pt modelId="{65C499CC-BE89-4705-B48E-780907DD471D}" type="parTrans" cxnId="{015B8449-3E36-48A4-A258-D68B78A8F080}">
      <dgm:prSet/>
      <dgm:spPr/>
      <dgm:t>
        <a:bodyPr/>
        <a:lstStyle/>
        <a:p>
          <a:pPr algn="ctr"/>
          <a:endParaRPr lang="hr-HR" b="0"/>
        </a:p>
      </dgm:t>
    </dgm:pt>
    <dgm:pt modelId="{D6CD87A3-79F4-48C2-ABBA-B28B61A1F3C7}" type="sibTrans" cxnId="{015B8449-3E36-48A4-A258-D68B78A8F080}">
      <dgm:prSet/>
      <dgm:spPr/>
      <dgm:t>
        <a:bodyPr/>
        <a:lstStyle/>
        <a:p>
          <a:pPr algn="ctr"/>
          <a:endParaRPr lang="hr-HR" b="0"/>
        </a:p>
      </dgm:t>
    </dgm:pt>
    <dgm:pt modelId="{209D15BC-4CEB-4F43-940D-C46DF6C40CFC}" type="pres">
      <dgm:prSet presAssocID="{2822DFFC-C1D0-4D12-B549-9A2E475C2841}" presName="Name0" presStyleCnt="0">
        <dgm:presLayoutVars>
          <dgm:chPref val="1"/>
          <dgm:dir/>
          <dgm:animOne val="branch"/>
          <dgm:animLvl val="lvl"/>
          <dgm:resizeHandles/>
        </dgm:presLayoutVars>
      </dgm:prSet>
      <dgm:spPr/>
      <dgm:t>
        <a:bodyPr/>
        <a:lstStyle/>
        <a:p>
          <a:endParaRPr lang="hr-HR"/>
        </a:p>
      </dgm:t>
    </dgm:pt>
    <dgm:pt modelId="{2EBC6C68-87D2-441D-9111-29F5BBE75AD7}" type="pres">
      <dgm:prSet presAssocID="{AD8671CB-0F41-458D-9E15-48676E154EB6}" presName="vertOne" presStyleCnt="0"/>
      <dgm:spPr/>
      <dgm:t>
        <a:bodyPr/>
        <a:lstStyle/>
        <a:p>
          <a:endParaRPr lang="hr-HR"/>
        </a:p>
      </dgm:t>
    </dgm:pt>
    <dgm:pt modelId="{027C7E30-4528-49E6-8714-623124F912CE}" type="pres">
      <dgm:prSet presAssocID="{AD8671CB-0F41-458D-9E15-48676E154EB6}" presName="txOne" presStyleLbl="node0" presStyleIdx="0" presStyleCnt="1">
        <dgm:presLayoutVars>
          <dgm:chPref val="3"/>
        </dgm:presLayoutVars>
      </dgm:prSet>
      <dgm:spPr/>
      <dgm:t>
        <a:bodyPr/>
        <a:lstStyle/>
        <a:p>
          <a:endParaRPr lang="hr-HR"/>
        </a:p>
      </dgm:t>
    </dgm:pt>
    <dgm:pt modelId="{44A56BF4-EA23-4AE1-945B-3AA8CB86693B}" type="pres">
      <dgm:prSet presAssocID="{AD8671CB-0F41-458D-9E15-48676E154EB6}" presName="parTransOne" presStyleCnt="0"/>
      <dgm:spPr/>
      <dgm:t>
        <a:bodyPr/>
        <a:lstStyle/>
        <a:p>
          <a:endParaRPr lang="hr-HR"/>
        </a:p>
      </dgm:t>
    </dgm:pt>
    <dgm:pt modelId="{3DB94BD9-D456-4E23-9321-C87BBC94C935}" type="pres">
      <dgm:prSet presAssocID="{AD8671CB-0F41-458D-9E15-48676E154EB6}" presName="horzOne" presStyleCnt="0"/>
      <dgm:spPr/>
      <dgm:t>
        <a:bodyPr/>
        <a:lstStyle/>
        <a:p>
          <a:endParaRPr lang="hr-HR"/>
        </a:p>
      </dgm:t>
    </dgm:pt>
    <dgm:pt modelId="{60A5E56B-9962-443B-8FC2-C3C3BCC0438A}" type="pres">
      <dgm:prSet presAssocID="{EE918B17-A506-4539-8C8A-53959BF319F1}" presName="vertTwo" presStyleCnt="0"/>
      <dgm:spPr/>
      <dgm:t>
        <a:bodyPr/>
        <a:lstStyle/>
        <a:p>
          <a:endParaRPr lang="hr-HR"/>
        </a:p>
      </dgm:t>
    </dgm:pt>
    <dgm:pt modelId="{C7AD7C2C-38C1-494C-A210-63C50CC941A8}" type="pres">
      <dgm:prSet presAssocID="{EE918B17-A506-4539-8C8A-53959BF319F1}" presName="txTwo" presStyleLbl="node2" presStyleIdx="0" presStyleCnt="4">
        <dgm:presLayoutVars>
          <dgm:chPref val="3"/>
        </dgm:presLayoutVars>
      </dgm:prSet>
      <dgm:spPr/>
      <dgm:t>
        <a:bodyPr/>
        <a:lstStyle/>
        <a:p>
          <a:endParaRPr lang="hr-HR"/>
        </a:p>
      </dgm:t>
    </dgm:pt>
    <dgm:pt modelId="{00D8C945-78CB-4305-A1A8-CAF87765F202}" type="pres">
      <dgm:prSet presAssocID="{EE918B17-A506-4539-8C8A-53959BF319F1}" presName="horzTwo" presStyleCnt="0"/>
      <dgm:spPr/>
      <dgm:t>
        <a:bodyPr/>
        <a:lstStyle/>
        <a:p>
          <a:endParaRPr lang="hr-HR"/>
        </a:p>
      </dgm:t>
    </dgm:pt>
    <dgm:pt modelId="{BA418A7D-9517-48C2-8AC8-F25C726F2E68}" type="pres">
      <dgm:prSet presAssocID="{A0F69DD4-0BC0-45CE-B1B7-37B0CDFD021E}" presName="sibSpaceTwo" presStyleCnt="0"/>
      <dgm:spPr/>
      <dgm:t>
        <a:bodyPr/>
        <a:lstStyle/>
        <a:p>
          <a:endParaRPr lang="hr-HR"/>
        </a:p>
      </dgm:t>
    </dgm:pt>
    <dgm:pt modelId="{A9878164-D99A-4709-8A22-8E81CAB81A50}" type="pres">
      <dgm:prSet presAssocID="{BC87BF6B-CE3D-44D5-899D-A0EBBB621B82}" presName="vertTwo" presStyleCnt="0"/>
      <dgm:spPr/>
      <dgm:t>
        <a:bodyPr/>
        <a:lstStyle/>
        <a:p>
          <a:endParaRPr lang="hr-HR"/>
        </a:p>
      </dgm:t>
    </dgm:pt>
    <dgm:pt modelId="{23A2E3BA-B1CE-4256-BFAC-74EBDF4932C8}" type="pres">
      <dgm:prSet presAssocID="{BC87BF6B-CE3D-44D5-899D-A0EBBB621B82}" presName="txTwo" presStyleLbl="node2" presStyleIdx="1" presStyleCnt="4">
        <dgm:presLayoutVars>
          <dgm:chPref val="3"/>
        </dgm:presLayoutVars>
      </dgm:prSet>
      <dgm:spPr/>
      <dgm:t>
        <a:bodyPr/>
        <a:lstStyle/>
        <a:p>
          <a:endParaRPr lang="hr-HR"/>
        </a:p>
      </dgm:t>
    </dgm:pt>
    <dgm:pt modelId="{E5F98E3E-D60B-4015-BD22-58345528EF84}" type="pres">
      <dgm:prSet presAssocID="{BC87BF6B-CE3D-44D5-899D-A0EBBB621B82}" presName="horzTwo" presStyleCnt="0"/>
      <dgm:spPr/>
      <dgm:t>
        <a:bodyPr/>
        <a:lstStyle/>
        <a:p>
          <a:endParaRPr lang="hr-HR"/>
        </a:p>
      </dgm:t>
    </dgm:pt>
    <dgm:pt modelId="{7F1F992A-2C1E-4AD4-9947-F360E6F830DF}" type="pres">
      <dgm:prSet presAssocID="{9CC4D910-C26B-4231-94F0-10AA0992956C}" presName="sibSpaceTwo" presStyleCnt="0"/>
      <dgm:spPr/>
      <dgm:t>
        <a:bodyPr/>
        <a:lstStyle/>
        <a:p>
          <a:endParaRPr lang="hr-HR"/>
        </a:p>
      </dgm:t>
    </dgm:pt>
    <dgm:pt modelId="{EEFFFD86-6BA9-4513-BE1A-48B821CC1061}" type="pres">
      <dgm:prSet presAssocID="{B99C0294-2964-4254-B168-1AC1874E5DB0}" presName="vertTwo" presStyleCnt="0"/>
      <dgm:spPr/>
      <dgm:t>
        <a:bodyPr/>
        <a:lstStyle/>
        <a:p>
          <a:endParaRPr lang="hr-HR"/>
        </a:p>
      </dgm:t>
    </dgm:pt>
    <dgm:pt modelId="{0E21CCFB-3938-45F2-9BB7-0F276FE15137}" type="pres">
      <dgm:prSet presAssocID="{B99C0294-2964-4254-B168-1AC1874E5DB0}" presName="txTwo" presStyleLbl="node2" presStyleIdx="2" presStyleCnt="4">
        <dgm:presLayoutVars>
          <dgm:chPref val="3"/>
        </dgm:presLayoutVars>
      </dgm:prSet>
      <dgm:spPr/>
      <dgm:t>
        <a:bodyPr/>
        <a:lstStyle/>
        <a:p>
          <a:endParaRPr lang="hr-HR"/>
        </a:p>
      </dgm:t>
    </dgm:pt>
    <dgm:pt modelId="{712AD5F8-0C0A-4BAD-ACC3-21E20A65612E}" type="pres">
      <dgm:prSet presAssocID="{B99C0294-2964-4254-B168-1AC1874E5DB0}" presName="horzTwo" presStyleCnt="0"/>
      <dgm:spPr/>
      <dgm:t>
        <a:bodyPr/>
        <a:lstStyle/>
        <a:p>
          <a:endParaRPr lang="hr-HR"/>
        </a:p>
      </dgm:t>
    </dgm:pt>
    <dgm:pt modelId="{DCE02264-B93A-4D37-A2C2-3FC9F3993B20}" type="pres">
      <dgm:prSet presAssocID="{8FE32885-693C-4694-823E-C357BEAF924E}" presName="sibSpaceTwo" presStyleCnt="0"/>
      <dgm:spPr/>
      <dgm:t>
        <a:bodyPr/>
        <a:lstStyle/>
        <a:p>
          <a:endParaRPr lang="hr-HR"/>
        </a:p>
      </dgm:t>
    </dgm:pt>
    <dgm:pt modelId="{CA02B350-6F1A-4789-BEAC-B6D7FCBFE317}" type="pres">
      <dgm:prSet presAssocID="{8D4EBC08-5752-4279-93B6-38A7B0A05FED}" presName="vertTwo" presStyleCnt="0"/>
      <dgm:spPr/>
      <dgm:t>
        <a:bodyPr/>
        <a:lstStyle/>
        <a:p>
          <a:endParaRPr lang="hr-HR"/>
        </a:p>
      </dgm:t>
    </dgm:pt>
    <dgm:pt modelId="{23B4B8D6-B8CB-4A6B-BB38-49FDE9D989DE}" type="pres">
      <dgm:prSet presAssocID="{8D4EBC08-5752-4279-93B6-38A7B0A05FED}" presName="txTwo" presStyleLbl="node2" presStyleIdx="3" presStyleCnt="4">
        <dgm:presLayoutVars>
          <dgm:chPref val="3"/>
        </dgm:presLayoutVars>
      </dgm:prSet>
      <dgm:spPr/>
      <dgm:t>
        <a:bodyPr/>
        <a:lstStyle/>
        <a:p>
          <a:endParaRPr lang="hr-HR"/>
        </a:p>
      </dgm:t>
    </dgm:pt>
    <dgm:pt modelId="{F444553B-B895-46D9-8F63-9329ED369BE1}" type="pres">
      <dgm:prSet presAssocID="{8D4EBC08-5752-4279-93B6-38A7B0A05FED}" presName="horzTwo" presStyleCnt="0"/>
      <dgm:spPr/>
      <dgm:t>
        <a:bodyPr/>
        <a:lstStyle/>
        <a:p>
          <a:endParaRPr lang="hr-HR"/>
        </a:p>
      </dgm:t>
    </dgm:pt>
  </dgm:ptLst>
  <dgm:cxnLst>
    <dgm:cxn modelId="{5107B751-C280-4A66-BCFC-C50771DC0055}" type="presOf" srcId="{BC87BF6B-CE3D-44D5-899D-A0EBBB621B82}" destId="{23A2E3BA-B1CE-4256-BFAC-74EBDF4932C8}" srcOrd="0" destOrd="0" presId="urn:microsoft.com/office/officeart/2005/8/layout/hierarchy4"/>
    <dgm:cxn modelId="{17D8FD79-2292-4E5E-B554-9E0412121ED1}" type="presOf" srcId="{2822DFFC-C1D0-4D12-B549-9A2E475C2841}" destId="{209D15BC-4CEB-4F43-940D-C46DF6C40CFC}" srcOrd="0" destOrd="0" presId="urn:microsoft.com/office/officeart/2005/8/layout/hierarchy4"/>
    <dgm:cxn modelId="{6341D8A7-28A1-4F3B-A271-0872636D6B4D}" srcId="{AD8671CB-0F41-458D-9E15-48676E154EB6}" destId="{EE918B17-A506-4539-8C8A-53959BF319F1}" srcOrd="0" destOrd="0" parTransId="{CDED6BFD-06AE-4458-837F-6FB2AA6E39CE}" sibTransId="{A0F69DD4-0BC0-45CE-B1B7-37B0CDFD021E}"/>
    <dgm:cxn modelId="{94C7C402-1D06-4085-8C84-A152062D8A68}" type="presOf" srcId="{8D4EBC08-5752-4279-93B6-38A7B0A05FED}" destId="{23B4B8D6-B8CB-4A6B-BB38-49FDE9D989DE}" srcOrd="0" destOrd="0" presId="urn:microsoft.com/office/officeart/2005/8/layout/hierarchy4"/>
    <dgm:cxn modelId="{015B8449-3E36-48A4-A258-D68B78A8F080}" srcId="{AD8671CB-0F41-458D-9E15-48676E154EB6}" destId="{8D4EBC08-5752-4279-93B6-38A7B0A05FED}" srcOrd="3" destOrd="0" parTransId="{65C499CC-BE89-4705-B48E-780907DD471D}" sibTransId="{D6CD87A3-79F4-48C2-ABBA-B28B61A1F3C7}"/>
    <dgm:cxn modelId="{52639397-BCE0-4C1B-B1F1-07A9FBDE2E8C}" type="presOf" srcId="{B99C0294-2964-4254-B168-1AC1874E5DB0}" destId="{0E21CCFB-3938-45F2-9BB7-0F276FE15137}" srcOrd="0" destOrd="0" presId="urn:microsoft.com/office/officeart/2005/8/layout/hierarchy4"/>
    <dgm:cxn modelId="{8C740031-F1EB-466A-8A6B-59E465135C71}" srcId="{AD8671CB-0F41-458D-9E15-48676E154EB6}" destId="{BC87BF6B-CE3D-44D5-899D-A0EBBB621B82}" srcOrd="1" destOrd="0" parTransId="{18FD16A2-D14F-4470-AEBA-DDC20BB0C07A}" sibTransId="{9CC4D910-C26B-4231-94F0-10AA0992956C}"/>
    <dgm:cxn modelId="{4A08A2C4-319D-4CDF-9E6A-45B86DC8715A}" srcId="{AD8671CB-0F41-458D-9E15-48676E154EB6}" destId="{B99C0294-2964-4254-B168-1AC1874E5DB0}" srcOrd="2" destOrd="0" parTransId="{045B59CC-C91B-4946-8A55-AAEE9824EF84}" sibTransId="{8FE32885-693C-4694-823E-C357BEAF924E}"/>
    <dgm:cxn modelId="{AD4B0C2B-5CBF-4061-BD38-68ED94479BFD}" srcId="{2822DFFC-C1D0-4D12-B549-9A2E475C2841}" destId="{AD8671CB-0F41-458D-9E15-48676E154EB6}" srcOrd="0" destOrd="0" parTransId="{A0D91B2E-B2A0-4EF1-AE91-8874B99121BD}" sibTransId="{C04BC06C-6A86-49EC-B7CA-CC1C344F6B52}"/>
    <dgm:cxn modelId="{9B4F6C1B-542A-476B-B97D-7338FFCA1778}" type="presOf" srcId="{EE918B17-A506-4539-8C8A-53959BF319F1}" destId="{C7AD7C2C-38C1-494C-A210-63C50CC941A8}" srcOrd="0" destOrd="0" presId="urn:microsoft.com/office/officeart/2005/8/layout/hierarchy4"/>
    <dgm:cxn modelId="{C317C7C6-384D-48FB-857B-8DC322AFD3FE}" type="presOf" srcId="{AD8671CB-0F41-458D-9E15-48676E154EB6}" destId="{027C7E30-4528-49E6-8714-623124F912CE}" srcOrd="0" destOrd="0" presId="urn:microsoft.com/office/officeart/2005/8/layout/hierarchy4"/>
    <dgm:cxn modelId="{F22B953A-07A6-46DF-837E-D7F1D0E77504}" type="presParOf" srcId="{209D15BC-4CEB-4F43-940D-C46DF6C40CFC}" destId="{2EBC6C68-87D2-441D-9111-29F5BBE75AD7}" srcOrd="0" destOrd="0" presId="urn:microsoft.com/office/officeart/2005/8/layout/hierarchy4"/>
    <dgm:cxn modelId="{E5561F1C-3A6A-4577-B03B-F92E6CBAA117}" type="presParOf" srcId="{2EBC6C68-87D2-441D-9111-29F5BBE75AD7}" destId="{027C7E30-4528-49E6-8714-623124F912CE}" srcOrd="0" destOrd="0" presId="urn:microsoft.com/office/officeart/2005/8/layout/hierarchy4"/>
    <dgm:cxn modelId="{6F527F75-8108-428A-8F9C-16B6588E4DEE}" type="presParOf" srcId="{2EBC6C68-87D2-441D-9111-29F5BBE75AD7}" destId="{44A56BF4-EA23-4AE1-945B-3AA8CB86693B}" srcOrd="1" destOrd="0" presId="urn:microsoft.com/office/officeart/2005/8/layout/hierarchy4"/>
    <dgm:cxn modelId="{AD170F05-CC33-45D4-AD73-63D6B682BF30}" type="presParOf" srcId="{2EBC6C68-87D2-441D-9111-29F5BBE75AD7}" destId="{3DB94BD9-D456-4E23-9321-C87BBC94C935}" srcOrd="2" destOrd="0" presId="urn:microsoft.com/office/officeart/2005/8/layout/hierarchy4"/>
    <dgm:cxn modelId="{1306E7FB-507C-400B-B2CB-F5D290141D28}" type="presParOf" srcId="{3DB94BD9-D456-4E23-9321-C87BBC94C935}" destId="{60A5E56B-9962-443B-8FC2-C3C3BCC0438A}" srcOrd="0" destOrd="0" presId="urn:microsoft.com/office/officeart/2005/8/layout/hierarchy4"/>
    <dgm:cxn modelId="{8A0480C7-0BF2-450C-97DE-048D77B99165}" type="presParOf" srcId="{60A5E56B-9962-443B-8FC2-C3C3BCC0438A}" destId="{C7AD7C2C-38C1-494C-A210-63C50CC941A8}" srcOrd="0" destOrd="0" presId="urn:microsoft.com/office/officeart/2005/8/layout/hierarchy4"/>
    <dgm:cxn modelId="{D9B9E77D-8126-40D5-9795-3A28067AAB31}" type="presParOf" srcId="{60A5E56B-9962-443B-8FC2-C3C3BCC0438A}" destId="{00D8C945-78CB-4305-A1A8-CAF87765F202}" srcOrd="1" destOrd="0" presId="urn:microsoft.com/office/officeart/2005/8/layout/hierarchy4"/>
    <dgm:cxn modelId="{F875AC8F-C594-4BAE-854D-DD9705C11426}" type="presParOf" srcId="{3DB94BD9-D456-4E23-9321-C87BBC94C935}" destId="{BA418A7D-9517-48C2-8AC8-F25C726F2E68}" srcOrd="1" destOrd="0" presId="urn:microsoft.com/office/officeart/2005/8/layout/hierarchy4"/>
    <dgm:cxn modelId="{C5298D5C-41FE-4FA7-950D-2974F744CED8}" type="presParOf" srcId="{3DB94BD9-D456-4E23-9321-C87BBC94C935}" destId="{A9878164-D99A-4709-8A22-8E81CAB81A50}" srcOrd="2" destOrd="0" presId="urn:microsoft.com/office/officeart/2005/8/layout/hierarchy4"/>
    <dgm:cxn modelId="{1FA22079-F579-4227-87EE-5D9244145755}" type="presParOf" srcId="{A9878164-D99A-4709-8A22-8E81CAB81A50}" destId="{23A2E3BA-B1CE-4256-BFAC-74EBDF4932C8}" srcOrd="0" destOrd="0" presId="urn:microsoft.com/office/officeart/2005/8/layout/hierarchy4"/>
    <dgm:cxn modelId="{0AF7265B-E549-4944-B9E3-21215BA2C1A5}" type="presParOf" srcId="{A9878164-D99A-4709-8A22-8E81CAB81A50}" destId="{E5F98E3E-D60B-4015-BD22-58345528EF84}" srcOrd="1" destOrd="0" presId="urn:microsoft.com/office/officeart/2005/8/layout/hierarchy4"/>
    <dgm:cxn modelId="{90AB53B9-0DDF-49AC-A0FC-CA94A8DE10AA}" type="presParOf" srcId="{3DB94BD9-D456-4E23-9321-C87BBC94C935}" destId="{7F1F992A-2C1E-4AD4-9947-F360E6F830DF}" srcOrd="3" destOrd="0" presId="urn:microsoft.com/office/officeart/2005/8/layout/hierarchy4"/>
    <dgm:cxn modelId="{689C42E8-8DAF-4FAC-B611-3567EF95E43D}" type="presParOf" srcId="{3DB94BD9-D456-4E23-9321-C87BBC94C935}" destId="{EEFFFD86-6BA9-4513-BE1A-48B821CC1061}" srcOrd="4" destOrd="0" presId="urn:microsoft.com/office/officeart/2005/8/layout/hierarchy4"/>
    <dgm:cxn modelId="{751E0E78-E6F1-4398-A64C-1A552A3A3991}" type="presParOf" srcId="{EEFFFD86-6BA9-4513-BE1A-48B821CC1061}" destId="{0E21CCFB-3938-45F2-9BB7-0F276FE15137}" srcOrd="0" destOrd="0" presId="urn:microsoft.com/office/officeart/2005/8/layout/hierarchy4"/>
    <dgm:cxn modelId="{AC07393D-01C2-46A7-A0B2-FBA8609FAC5C}" type="presParOf" srcId="{EEFFFD86-6BA9-4513-BE1A-48B821CC1061}" destId="{712AD5F8-0C0A-4BAD-ACC3-21E20A65612E}" srcOrd="1" destOrd="0" presId="urn:microsoft.com/office/officeart/2005/8/layout/hierarchy4"/>
    <dgm:cxn modelId="{C365CC9D-6C6A-41CC-96C3-DEE8B1FB246F}" type="presParOf" srcId="{3DB94BD9-D456-4E23-9321-C87BBC94C935}" destId="{DCE02264-B93A-4D37-A2C2-3FC9F3993B20}" srcOrd="5" destOrd="0" presId="urn:microsoft.com/office/officeart/2005/8/layout/hierarchy4"/>
    <dgm:cxn modelId="{B1D6774F-8001-4916-8148-47BA3EF08BB5}" type="presParOf" srcId="{3DB94BD9-D456-4E23-9321-C87BBC94C935}" destId="{CA02B350-6F1A-4789-BEAC-B6D7FCBFE317}" srcOrd="6" destOrd="0" presId="urn:microsoft.com/office/officeart/2005/8/layout/hierarchy4"/>
    <dgm:cxn modelId="{116CC783-A01C-4956-895B-847B0E31FFB4}" type="presParOf" srcId="{CA02B350-6F1A-4789-BEAC-B6D7FCBFE317}" destId="{23B4B8D6-B8CB-4A6B-BB38-49FDE9D989DE}" srcOrd="0" destOrd="0" presId="urn:microsoft.com/office/officeart/2005/8/layout/hierarchy4"/>
    <dgm:cxn modelId="{449EAABA-6456-4368-BAC6-BB292CEAC030}" type="presParOf" srcId="{CA02B350-6F1A-4789-BEAC-B6D7FCBFE317}" destId="{F444553B-B895-46D9-8F63-9329ED369BE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DAFA4C-E180-454E-A4C6-9B2D39B92735}" type="doc">
      <dgm:prSet loTypeId="urn:microsoft.com/office/officeart/2005/8/layout/process4" loCatId="process" qsTypeId="urn:microsoft.com/office/officeart/2005/8/quickstyle/simple3" qsCatId="simple" csTypeId="urn:microsoft.com/office/officeart/2005/8/colors/accent1_1" csCatId="accent1" phldr="1"/>
      <dgm:spPr/>
    </dgm:pt>
    <dgm:pt modelId="{A77DA608-D7C4-4BCF-852A-224D1A9E1370}">
      <dgm:prSet phldrT="[Tekst]"/>
      <dgm:spPr/>
      <dgm:t>
        <a:bodyPr/>
        <a:lstStyle/>
        <a:p>
          <a:r>
            <a:rPr lang="hr-HR" dirty="0" smtClean="0">
              <a:effectLst>
                <a:outerShdw blurRad="38100" dist="38100" dir="2700000" algn="tl">
                  <a:srgbClr val="000000">
                    <a:alpha val="43137"/>
                  </a:srgbClr>
                </a:outerShdw>
              </a:effectLst>
            </a:rPr>
            <a:t>istraživanje </a:t>
          </a:r>
          <a:r>
            <a:rPr lang="hr-HR" dirty="0">
              <a:effectLst>
                <a:outerShdw blurRad="38100" dist="38100" dir="2700000" algn="tl">
                  <a:srgbClr val="000000">
                    <a:alpha val="43137"/>
                  </a:srgbClr>
                </a:outerShdw>
              </a:effectLst>
            </a:rPr>
            <a:t>tržišta</a:t>
          </a:r>
        </a:p>
      </dgm:t>
    </dgm:pt>
    <dgm:pt modelId="{D7BDABF3-0547-47BD-A9E2-64E17EFA517F}" type="parTrans" cxnId="{23CD2C46-5F5F-47E4-9BA4-8E1741DBB692}">
      <dgm:prSet/>
      <dgm:spPr/>
      <dgm:t>
        <a:bodyPr/>
        <a:lstStyle/>
        <a:p>
          <a:endParaRPr lang="hr-HR">
            <a:effectLst>
              <a:outerShdw blurRad="38100" dist="38100" dir="2700000" algn="tl">
                <a:srgbClr val="000000">
                  <a:alpha val="43137"/>
                </a:srgbClr>
              </a:outerShdw>
            </a:effectLst>
          </a:endParaRPr>
        </a:p>
      </dgm:t>
    </dgm:pt>
    <dgm:pt modelId="{B8C00A3F-278C-4475-BD95-1EC515695662}" type="sibTrans" cxnId="{23CD2C46-5F5F-47E4-9BA4-8E1741DBB692}">
      <dgm:prSet/>
      <dgm:spPr/>
      <dgm:t>
        <a:bodyPr/>
        <a:lstStyle/>
        <a:p>
          <a:endParaRPr lang="hr-HR">
            <a:effectLst>
              <a:outerShdw blurRad="38100" dist="38100" dir="2700000" algn="tl">
                <a:srgbClr val="000000">
                  <a:alpha val="43137"/>
                </a:srgbClr>
              </a:outerShdw>
            </a:effectLst>
          </a:endParaRPr>
        </a:p>
      </dgm:t>
    </dgm:pt>
    <dgm:pt modelId="{C5117E4B-57D5-49B1-B864-355BEFBE7A59}">
      <dgm:prSet phldrT="[Tekst]"/>
      <dgm:spPr/>
      <dgm:t>
        <a:bodyPr/>
        <a:lstStyle/>
        <a:p>
          <a:r>
            <a:rPr lang="hr-HR">
              <a:effectLst>
                <a:outerShdw blurRad="38100" dist="38100" dir="2700000" algn="tl">
                  <a:srgbClr val="000000">
                    <a:alpha val="43137"/>
                  </a:srgbClr>
                </a:outerShdw>
              </a:effectLst>
            </a:rPr>
            <a:t>izbor i definiranje marketinške strategije</a:t>
          </a:r>
        </a:p>
      </dgm:t>
    </dgm:pt>
    <dgm:pt modelId="{C91CC6B2-3C1B-453B-9D71-9F9BEA87A010}" type="parTrans" cxnId="{2A3ABC6B-EF27-47EF-9B0D-E863974D6F05}">
      <dgm:prSet/>
      <dgm:spPr/>
      <dgm:t>
        <a:bodyPr/>
        <a:lstStyle/>
        <a:p>
          <a:endParaRPr lang="hr-HR">
            <a:effectLst>
              <a:outerShdw blurRad="38100" dist="38100" dir="2700000" algn="tl">
                <a:srgbClr val="000000">
                  <a:alpha val="43137"/>
                </a:srgbClr>
              </a:outerShdw>
            </a:effectLst>
          </a:endParaRPr>
        </a:p>
      </dgm:t>
    </dgm:pt>
    <dgm:pt modelId="{0EAEC07C-6620-4607-9A1F-C19DCD17E204}" type="sibTrans" cxnId="{2A3ABC6B-EF27-47EF-9B0D-E863974D6F05}">
      <dgm:prSet/>
      <dgm:spPr/>
      <dgm:t>
        <a:bodyPr/>
        <a:lstStyle/>
        <a:p>
          <a:endParaRPr lang="hr-HR">
            <a:effectLst>
              <a:outerShdw blurRad="38100" dist="38100" dir="2700000" algn="tl">
                <a:srgbClr val="000000">
                  <a:alpha val="43137"/>
                </a:srgbClr>
              </a:outerShdw>
            </a:effectLst>
          </a:endParaRPr>
        </a:p>
      </dgm:t>
    </dgm:pt>
    <dgm:pt modelId="{8AE12338-0222-47AE-9633-8E11727F1AB9}">
      <dgm:prSet phldrT="[Tekst]"/>
      <dgm:spPr/>
      <dgm:t>
        <a:bodyPr/>
        <a:lstStyle/>
        <a:p>
          <a:r>
            <a:rPr lang="hr-HR">
              <a:effectLst>
                <a:outerShdw blurRad="38100" dist="38100" dir="2700000" algn="tl">
                  <a:srgbClr val="000000">
                    <a:alpha val="43137"/>
                  </a:srgbClr>
                </a:outerShdw>
              </a:effectLst>
            </a:rPr>
            <a:t>planiranje marketinškog miksa (spleta)</a:t>
          </a:r>
        </a:p>
      </dgm:t>
    </dgm:pt>
    <dgm:pt modelId="{B9B19B56-1E37-48A8-ADF0-CAE6A91FE691}" type="parTrans" cxnId="{607F885E-6CCB-434D-A018-DB70A89600BA}">
      <dgm:prSet/>
      <dgm:spPr/>
      <dgm:t>
        <a:bodyPr/>
        <a:lstStyle/>
        <a:p>
          <a:endParaRPr lang="hr-HR">
            <a:effectLst>
              <a:outerShdw blurRad="38100" dist="38100" dir="2700000" algn="tl">
                <a:srgbClr val="000000">
                  <a:alpha val="43137"/>
                </a:srgbClr>
              </a:outerShdw>
            </a:effectLst>
          </a:endParaRPr>
        </a:p>
      </dgm:t>
    </dgm:pt>
    <dgm:pt modelId="{A446B7D7-0D03-4F0C-A909-6104041AED7A}" type="sibTrans" cxnId="{607F885E-6CCB-434D-A018-DB70A89600BA}">
      <dgm:prSet/>
      <dgm:spPr/>
      <dgm:t>
        <a:bodyPr/>
        <a:lstStyle/>
        <a:p>
          <a:endParaRPr lang="hr-HR">
            <a:effectLst>
              <a:outerShdw blurRad="38100" dist="38100" dir="2700000" algn="tl">
                <a:srgbClr val="000000">
                  <a:alpha val="43137"/>
                </a:srgbClr>
              </a:outerShdw>
            </a:effectLst>
          </a:endParaRPr>
        </a:p>
      </dgm:t>
    </dgm:pt>
    <dgm:pt modelId="{F783184C-47D1-4630-A009-900D15980D7A}">
      <dgm:prSet/>
      <dgm:spPr/>
      <dgm:t>
        <a:bodyPr/>
        <a:lstStyle/>
        <a:p>
          <a:r>
            <a:rPr lang="hr-HR">
              <a:effectLst>
                <a:outerShdw blurRad="38100" dist="38100" dir="2700000" algn="tl">
                  <a:srgbClr val="000000">
                    <a:alpha val="43137"/>
                  </a:srgbClr>
                </a:outerShdw>
              </a:effectLst>
            </a:rPr>
            <a:t>realizacija i kontrola</a:t>
          </a:r>
        </a:p>
      </dgm:t>
    </dgm:pt>
    <dgm:pt modelId="{0D0DFA93-C1FF-4B5E-9607-A44C07E400DB}" type="parTrans" cxnId="{6721A0B7-967B-4F80-B069-EDB147914ABE}">
      <dgm:prSet/>
      <dgm:spPr/>
      <dgm:t>
        <a:bodyPr/>
        <a:lstStyle/>
        <a:p>
          <a:endParaRPr lang="hr-HR">
            <a:effectLst>
              <a:outerShdw blurRad="38100" dist="38100" dir="2700000" algn="tl">
                <a:srgbClr val="000000">
                  <a:alpha val="43137"/>
                </a:srgbClr>
              </a:outerShdw>
            </a:effectLst>
          </a:endParaRPr>
        </a:p>
      </dgm:t>
    </dgm:pt>
    <dgm:pt modelId="{6117C940-F389-4422-80B3-E8FE42A6C167}" type="sibTrans" cxnId="{6721A0B7-967B-4F80-B069-EDB147914ABE}">
      <dgm:prSet/>
      <dgm:spPr/>
      <dgm:t>
        <a:bodyPr/>
        <a:lstStyle/>
        <a:p>
          <a:endParaRPr lang="hr-HR">
            <a:effectLst>
              <a:outerShdw blurRad="38100" dist="38100" dir="2700000" algn="tl">
                <a:srgbClr val="000000">
                  <a:alpha val="43137"/>
                </a:srgbClr>
              </a:outerShdw>
            </a:effectLst>
          </a:endParaRPr>
        </a:p>
      </dgm:t>
    </dgm:pt>
    <dgm:pt modelId="{5A0B928B-BA5F-46B4-B2F8-D7BB3D17431B}" type="pres">
      <dgm:prSet presAssocID="{35DAFA4C-E180-454E-A4C6-9B2D39B92735}" presName="Name0" presStyleCnt="0">
        <dgm:presLayoutVars>
          <dgm:dir/>
          <dgm:animLvl val="lvl"/>
          <dgm:resizeHandles val="exact"/>
        </dgm:presLayoutVars>
      </dgm:prSet>
      <dgm:spPr/>
    </dgm:pt>
    <dgm:pt modelId="{3AAA76E9-FFD0-4EB5-9279-AABB877AFCBD}" type="pres">
      <dgm:prSet presAssocID="{F783184C-47D1-4630-A009-900D15980D7A}" presName="boxAndChildren" presStyleCnt="0"/>
      <dgm:spPr/>
    </dgm:pt>
    <dgm:pt modelId="{2CA616A6-B9DB-425A-9432-9BF058EEDC0E}" type="pres">
      <dgm:prSet presAssocID="{F783184C-47D1-4630-A009-900D15980D7A}" presName="parentTextBox" presStyleLbl="node1" presStyleIdx="0" presStyleCnt="4"/>
      <dgm:spPr/>
      <dgm:t>
        <a:bodyPr/>
        <a:lstStyle/>
        <a:p>
          <a:endParaRPr lang="hr-HR"/>
        </a:p>
      </dgm:t>
    </dgm:pt>
    <dgm:pt modelId="{CEAA9FDD-0977-41E9-87B7-7AA7FA07ABE1}" type="pres">
      <dgm:prSet presAssocID="{A446B7D7-0D03-4F0C-A909-6104041AED7A}" presName="sp" presStyleCnt="0"/>
      <dgm:spPr/>
    </dgm:pt>
    <dgm:pt modelId="{E0A95E7E-103C-4A4D-B732-6A9AE4A30DFB}" type="pres">
      <dgm:prSet presAssocID="{8AE12338-0222-47AE-9633-8E11727F1AB9}" presName="arrowAndChildren" presStyleCnt="0"/>
      <dgm:spPr/>
    </dgm:pt>
    <dgm:pt modelId="{8C4F3EAF-C2FF-4715-B2E6-F9E64DE1E8B4}" type="pres">
      <dgm:prSet presAssocID="{8AE12338-0222-47AE-9633-8E11727F1AB9}" presName="parentTextArrow" presStyleLbl="node1" presStyleIdx="1" presStyleCnt="4"/>
      <dgm:spPr/>
      <dgm:t>
        <a:bodyPr/>
        <a:lstStyle/>
        <a:p>
          <a:endParaRPr lang="hr-HR"/>
        </a:p>
      </dgm:t>
    </dgm:pt>
    <dgm:pt modelId="{9380F458-ECA7-4484-9C7C-231756598AEB}" type="pres">
      <dgm:prSet presAssocID="{0EAEC07C-6620-4607-9A1F-C19DCD17E204}" presName="sp" presStyleCnt="0"/>
      <dgm:spPr/>
    </dgm:pt>
    <dgm:pt modelId="{D77080C2-521A-410A-BC1C-745EEF35E554}" type="pres">
      <dgm:prSet presAssocID="{C5117E4B-57D5-49B1-B864-355BEFBE7A59}" presName="arrowAndChildren" presStyleCnt="0"/>
      <dgm:spPr/>
    </dgm:pt>
    <dgm:pt modelId="{F5D6D251-5526-40F8-9A41-58412ECDE385}" type="pres">
      <dgm:prSet presAssocID="{C5117E4B-57D5-49B1-B864-355BEFBE7A59}" presName="parentTextArrow" presStyleLbl="node1" presStyleIdx="2" presStyleCnt="4"/>
      <dgm:spPr/>
      <dgm:t>
        <a:bodyPr/>
        <a:lstStyle/>
        <a:p>
          <a:endParaRPr lang="hr-HR"/>
        </a:p>
      </dgm:t>
    </dgm:pt>
    <dgm:pt modelId="{78F8DFB8-A74D-49C2-8914-05B15DEEC008}" type="pres">
      <dgm:prSet presAssocID="{B8C00A3F-278C-4475-BD95-1EC515695662}" presName="sp" presStyleCnt="0"/>
      <dgm:spPr/>
    </dgm:pt>
    <dgm:pt modelId="{BBCADCBB-2E6E-441B-9934-02A1EB8C3704}" type="pres">
      <dgm:prSet presAssocID="{A77DA608-D7C4-4BCF-852A-224D1A9E1370}" presName="arrowAndChildren" presStyleCnt="0"/>
      <dgm:spPr/>
    </dgm:pt>
    <dgm:pt modelId="{B335D3A0-2A05-432B-9577-611BF44EDD23}" type="pres">
      <dgm:prSet presAssocID="{A77DA608-D7C4-4BCF-852A-224D1A9E1370}" presName="parentTextArrow" presStyleLbl="node1" presStyleIdx="3" presStyleCnt="4"/>
      <dgm:spPr/>
      <dgm:t>
        <a:bodyPr/>
        <a:lstStyle/>
        <a:p>
          <a:endParaRPr lang="hr-HR"/>
        </a:p>
      </dgm:t>
    </dgm:pt>
  </dgm:ptLst>
  <dgm:cxnLst>
    <dgm:cxn modelId="{6AD72440-B3A9-4D33-9C5A-BA58E49768D0}" type="presOf" srcId="{F783184C-47D1-4630-A009-900D15980D7A}" destId="{2CA616A6-B9DB-425A-9432-9BF058EEDC0E}" srcOrd="0" destOrd="0" presId="urn:microsoft.com/office/officeart/2005/8/layout/process4"/>
    <dgm:cxn modelId="{23CD2C46-5F5F-47E4-9BA4-8E1741DBB692}" srcId="{35DAFA4C-E180-454E-A4C6-9B2D39B92735}" destId="{A77DA608-D7C4-4BCF-852A-224D1A9E1370}" srcOrd="0" destOrd="0" parTransId="{D7BDABF3-0547-47BD-A9E2-64E17EFA517F}" sibTransId="{B8C00A3F-278C-4475-BD95-1EC515695662}"/>
    <dgm:cxn modelId="{1875B154-1EA5-47C1-BA62-2734BA30577B}" type="presOf" srcId="{C5117E4B-57D5-49B1-B864-355BEFBE7A59}" destId="{F5D6D251-5526-40F8-9A41-58412ECDE385}" srcOrd="0" destOrd="0" presId="urn:microsoft.com/office/officeart/2005/8/layout/process4"/>
    <dgm:cxn modelId="{2A3ABC6B-EF27-47EF-9B0D-E863974D6F05}" srcId="{35DAFA4C-E180-454E-A4C6-9B2D39B92735}" destId="{C5117E4B-57D5-49B1-B864-355BEFBE7A59}" srcOrd="1" destOrd="0" parTransId="{C91CC6B2-3C1B-453B-9D71-9F9BEA87A010}" sibTransId="{0EAEC07C-6620-4607-9A1F-C19DCD17E204}"/>
    <dgm:cxn modelId="{6721A0B7-967B-4F80-B069-EDB147914ABE}" srcId="{35DAFA4C-E180-454E-A4C6-9B2D39B92735}" destId="{F783184C-47D1-4630-A009-900D15980D7A}" srcOrd="3" destOrd="0" parTransId="{0D0DFA93-C1FF-4B5E-9607-A44C07E400DB}" sibTransId="{6117C940-F389-4422-80B3-E8FE42A6C167}"/>
    <dgm:cxn modelId="{20D7C3CF-D477-4B1D-9F9E-DAB6C682CDC8}" type="presOf" srcId="{A77DA608-D7C4-4BCF-852A-224D1A9E1370}" destId="{B335D3A0-2A05-432B-9577-611BF44EDD23}" srcOrd="0" destOrd="0" presId="urn:microsoft.com/office/officeart/2005/8/layout/process4"/>
    <dgm:cxn modelId="{607F885E-6CCB-434D-A018-DB70A89600BA}" srcId="{35DAFA4C-E180-454E-A4C6-9B2D39B92735}" destId="{8AE12338-0222-47AE-9633-8E11727F1AB9}" srcOrd="2" destOrd="0" parTransId="{B9B19B56-1E37-48A8-ADF0-CAE6A91FE691}" sibTransId="{A446B7D7-0D03-4F0C-A909-6104041AED7A}"/>
    <dgm:cxn modelId="{2D99947C-389B-452C-ABEB-5C54DA517B63}" type="presOf" srcId="{8AE12338-0222-47AE-9633-8E11727F1AB9}" destId="{8C4F3EAF-C2FF-4715-B2E6-F9E64DE1E8B4}" srcOrd="0" destOrd="0" presId="urn:microsoft.com/office/officeart/2005/8/layout/process4"/>
    <dgm:cxn modelId="{86E65AF2-05DE-45C1-BE7D-909985D2AFB1}" type="presOf" srcId="{35DAFA4C-E180-454E-A4C6-9B2D39B92735}" destId="{5A0B928B-BA5F-46B4-B2F8-D7BB3D17431B}" srcOrd="0" destOrd="0" presId="urn:microsoft.com/office/officeart/2005/8/layout/process4"/>
    <dgm:cxn modelId="{D11CCBF5-5AFC-4E2F-A191-B3B710D719E6}" type="presParOf" srcId="{5A0B928B-BA5F-46B4-B2F8-D7BB3D17431B}" destId="{3AAA76E9-FFD0-4EB5-9279-AABB877AFCBD}" srcOrd="0" destOrd="0" presId="urn:microsoft.com/office/officeart/2005/8/layout/process4"/>
    <dgm:cxn modelId="{19E4E92E-D392-4D49-913A-4FAB26A69B0B}" type="presParOf" srcId="{3AAA76E9-FFD0-4EB5-9279-AABB877AFCBD}" destId="{2CA616A6-B9DB-425A-9432-9BF058EEDC0E}" srcOrd="0" destOrd="0" presId="urn:microsoft.com/office/officeart/2005/8/layout/process4"/>
    <dgm:cxn modelId="{CA525E54-B363-44A5-9DF2-69BA9BFACAF4}" type="presParOf" srcId="{5A0B928B-BA5F-46B4-B2F8-D7BB3D17431B}" destId="{CEAA9FDD-0977-41E9-87B7-7AA7FA07ABE1}" srcOrd="1" destOrd="0" presId="urn:microsoft.com/office/officeart/2005/8/layout/process4"/>
    <dgm:cxn modelId="{3B51544F-38C3-4C5C-A519-0C2FB26B6C8D}" type="presParOf" srcId="{5A0B928B-BA5F-46B4-B2F8-D7BB3D17431B}" destId="{E0A95E7E-103C-4A4D-B732-6A9AE4A30DFB}" srcOrd="2" destOrd="0" presId="urn:microsoft.com/office/officeart/2005/8/layout/process4"/>
    <dgm:cxn modelId="{031C666C-F492-474E-8181-7D542B24C8E4}" type="presParOf" srcId="{E0A95E7E-103C-4A4D-B732-6A9AE4A30DFB}" destId="{8C4F3EAF-C2FF-4715-B2E6-F9E64DE1E8B4}" srcOrd="0" destOrd="0" presId="urn:microsoft.com/office/officeart/2005/8/layout/process4"/>
    <dgm:cxn modelId="{B3D55EDD-A81F-4A4A-9095-F6FC4BD41BAA}" type="presParOf" srcId="{5A0B928B-BA5F-46B4-B2F8-D7BB3D17431B}" destId="{9380F458-ECA7-4484-9C7C-231756598AEB}" srcOrd="3" destOrd="0" presId="urn:microsoft.com/office/officeart/2005/8/layout/process4"/>
    <dgm:cxn modelId="{1ADBD11E-11B9-437B-B456-EBFF11A6FA8A}" type="presParOf" srcId="{5A0B928B-BA5F-46B4-B2F8-D7BB3D17431B}" destId="{D77080C2-521A-410A-BC1C-745EEF35E554}" srcOrd="4" destOrd="0" presId="urn:microsoft.com/office/officeart/2005/8/layout/process4"/>
    <dgm:cxn modelId="{BC3B6EEB-BEC4-42B4-87BE-004ED8BA5173}" type="presParOf" srcId="{D77080C2-521A-410A-BC1C-745EEF35E554}" destId="{F5D6D251-5526-40F8-9A41-58412ECDE385}" srcOrd="0" destOrd="0" presId="urn:microsoft.com/office/officeart/2005/8/layout/process4"/>
    <dgm:cxn modelId="{928386D4-4693-438C-A623-3FF20272D92C}" type="presParOf" srcId="{5A0B928B-BA5F-46B4-B2F8-D7BB3D17431B}" destId="{78F8DFB8-A74D-49C2-8914-05B15DEEC008}" srcOrd="5" destOrd="0" presId="urn:microsoft.com/office/officeart/2005/8/layout/process4"/>
    <dgm:cxn modelId="{3E3E9FA5-92DA-4CD1-BADF-EAA5EE4048DD}" type="presParOf" srcId="{5A0B928B-BA5F-46B4-B2F8-D7BB3D17431B}" destId="{BBCADCBB-2E6E-441B-9934-02A1EB8C3704}" srcOrd="6" destOrd="0" presId="urn:microsoft.com/office/officeart/2005/8/layout/process4"/>
    <dgm:cxn modelId="{78C8775D-1CFE-4E38-AC6D-F468D3D46801}" type="presParOf" srcId="{BBCADCBB-2E6E-441B-9934-02A1EB8C3704}" destId="{B335D3A0-2A05-432B-9577-611BF44EDD2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0E7433-8DD6-4747-8F7A-AAD164EE91E0}"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hr-HR"/>
        </a:p>
      </dgm:t>
    </dgm:pt>
    <dgm:pt modelId="{6DE35C1E-D40E-4C7E-9A9B-C29485BF736F}">
      <dgm:prSet phldrT="[Tekst]" custT="1"/>
      <dgm:spPr/>
      <dgm:t>
        <a:bodyPr/>
        <a:lstStyle/>
        <a:p>
          <a:pPr algn="ctr"/>
          <a:r>
            <a:rPr lang="hr-HR" sz="2800" b="1"/>
            <a:t>Marketinški miks (splet)</a:t>
          </a:r>
        </a:p>
      </dgm:t>
    </dgm:pt>
    <dgm:pt modelId="{C6E063A4-49B1-406A-985A-09F368224F35}" type="parTrans" cxnId="{537EB107-F79B-4017-968A-4E2B461C1D6D}">
      <dgm:prSet/>
      <dgm:spPr/>
      <dgm:t>
        <a:bodyPr/>
        <a:lstStyle/>
        <a:p>
          <a:pPr algn="ctr"/>
          <a:endParaRPr lang="hr-HR" sz="2800" b="1"/>
        </a:p>
      </dgm:t>
    </dgm:pt>
    <dgm:pt modelId="{2821B8CE-A674-441B-B40F-656E0579A798}" type="sibTrans" cxnId="{537EB107-F79B-4017-968A-4E2B461C1D6D}">
      <dgm:prSet/>
      <dgm:spPr/>
      <dgm:t>
        <a:bodyPr/>
        <a:lstStyle/>
        <a:p>
          <a:pPr algn="ctr"/>
          <a:endParaRPr lang="hr-HR" sz="2800" b="1"/>
        </a:p>
      </dgm:t>
    </dgm:pt>
    <dgm:pt modelId="{6DD93C2A-9CCD-4E5C-A988-BEB8B90FB03B}">
      <dgm:prSet phldrT="[Tekst]" custT="1"/>
      <dgm:spPr/>
      <dgm:t>
        <a:bodyPr/>
        <a:lstStyle/>
        <a:p>
          <a:pPr algn="ctr"/>
          <a:r>
            <a:rPr lang="hr-HR" sz="2800" b="1" dirty="0"/>
            <a:t>Proizvod</a:t>
          </a:r>
        </a:p>
      </dgm:t>
    </dgm:pt>
    <dgm:pt modelId="{3A05369F-8324-46F3-8897-68E66FE7A502}" type="parTrans" cxnId="{353E6E99-732F-49E9-9E2C-CDD8227472B0}">
      <dgm:prSet/>
      <dgm:spPr/>
      <dgm:t>
        <a:bodyPr/>
        <a:lstStyle/>
        <a:p>
          <a:pPr algn="ctr"/>
          <a:endParaRPr lang="hr-HR" sz="2800" b="1"/>
        </a:p>
      </dgm:t>
    </dgm:pt>
    <dgm:pt modelId="{F6BB6ECB-CB20-4F3A-AE59-DB9A0192E6D5}" type="sibTrans" cxnId="{353E6E99-732F-49E9-9E2C-CDD8227472B0}">
      <dgm:prSet/>
      <dgm:spPr/>
      <dgm:t>
        <a:bodyPr/>
        <a:lstStyle/>
        <a:p>
          <a:pPr algn="ctr"/>
          <a:endParaRPr lang="hr-HR" sz="2800" b="1"/>
        </a:p>
      </dgm:t>
    </dgm:pt>
    <dgm:pt modelId="{22FEB654-63CF-4AB2-AB23-B9E4F5E5CBD8}">
      <dgm:prSet phldrT="[Tekst]" custT="1"/>
      <dgm:spPr/>
      <dgm:t>
        <a:bodyPr/>
        <a:lstStyle/>
        <a:p>
          <a:pPr algn="ctr"/>
          <a:r>
            <a:rPr lang="hr-HR" sz="2800" b="1"/>
            <a:t>Cijena</a:t>
          </a:r>
        </a:p>
      </dgm:t>
    </dgm:pt>
    <dgm:pt modelId="{11712CA1-8375-463F-A0FD-DBB05A686156}" type="parTrans" cxnId="{F54A311A-8A54-4547-8F15-077024884048}">
      <dgm:prSet/>
      <dgm:spPr/>
      <dgm:t>
        <a:bodyPr/>
        <a:lstStyle/>
        <a:p>
          <a:pPr algn="ctr"/>
          <a:endParaRPr lang="hr-HR" sz="2800" b="1"/>
        </a:p>
      </dgm:t>
    </dgm:pt>
    <dgm:pt modelId="{F688FF08-14C5-45B7-A233-BAC11CDABA4E}" type="sibTrans" cxnId="{F54A311A-8A54-4547-8F15-077024884048}">
      <dgm:prSet/>
      <dgm:spPr/>
      <dgm:t>
        <a:bodyPr/>
        <a:lstStyle/>
        <a:p>
          <a:pPr algn="ctr"/>
          <a:endParaRPr lang="hr-HR" sz="2800" b="1"/>
        </a:p>
      </dgm:t>
    </dgm:pt>
    <dgm:pt modelId="{BE573255-1204-47E2-A0FE-98756090E14A}">
      <dgm:prSet phldrT="[Tekst]" custT="1"/>
      <dgm:spPr/>
      <dgm:t>
        <a:bodyPr/>
        <a:lstStyle/>
        <a:p>
          <a:pPr algn="ctr"/>
          <a:r>
            <a:rPr lang="hr-HR" sz="2800" b="1"/>
            <a:t>Distribucija</a:t>
          </a:r>
        </a:p>
      </dgm:t>
    </dgm:pt>
    <dgm:pt modelId="{63EF31D0-508C-41F9-A6BF-4F9864A92C0A}" type="parTrans" cxnId="{BE19CC5B-9ABD-47CB-BD3C-3641DBA02E90}">
      <dgm:prSet/>
      <dgm:spPr/>
      <dgm:t>
        <a:bodyPr/>
        <a:lstStyle/>
        <a:p>
          <a:pPr algn="ctr"/>
          <a:endParaRPr lang="hr-HR" sz="2800" b="1"/>
        </a:p>
      </dgm:t>
    </dgm:pt>
    <dgm:pt modelId="{83FF1DA9-A4CE-41CD-BE7B-5C92CBC927BA}" type="sibTrans" cxnId="{BE19CC5B-9ABD-47CB-BD3C-3641DBA02E90}">
      <dgm:prSet/>
      <dgm:spPr/>
      <dgm:t>
        <a:bodyPr/>
        <a:lstStyle/>
        <a:p>
          <a:pPr algn="ctr"/>
          <a:endParaRPr lang="hr-HR" sz="2800" b="1"/>
        </a:p>
      </dgm:t>
    </dgm:pt>
    <dgm:pt modelId="{F75A2C29-154A-4554-ADDF-15F2BDAA1181}">
      <dgm:prSet phldrT="[Tekst]" custT="1"/>
      <dgm:spPr/>
      <dgm:t>
        <a:bodyPr/>
        <a:lstStyle/>
        <a:p>
          <a:pPr algn="ctr"/>
          <a:r>
            <a:rPr lang="hr-HR" sz="2800" b="1"/>
            <a:t>Promocija</a:t>
          </a:r>
        </a:p>
      </dgm:t>
    </dgm:pt>
    <dgm:pt modelId="{0AD04C37-1278-4DC5-8CE1-6380699EAA4E}" type="parTrans" cxnId="{03C70F3E-3908-483E-B75F-C183A3E79D56}">
      <dgm:prSet/>
      <dgm:spPr/>
      <dgm:t>
        <a:bodyPr/>
        <a:lstStyle/>
        <a:p>
          <a:pPr algn="ctr"/>
          <a:endParaRPr lang="hr-HR" sz="2800" b="1"/>
        </a:p>
      </dgm:t>
    </dgm:pt>
    <dgm:pt modelId="{0999BBFD-7F16-4A73-A6C4-779EEEF26DA4}" type="sibTrans" cxnId="{03C70F3E-3908-483E-B75F-C183A3E79D56}">
      <dgm:prSet/>
      <dgm:spPr/>
      <dgm:t>
        <a:bodyPr/>
        <a:lstStyle/>
        <a:p>
          <a:pPr algn="ctr"/>
          <a:endParaRPr lang="hr-HR" sz="2800" b="1"/>
        </a:p>
      </dgm:t>
    </dgm:pt>
    <dgm:pt modelId="{8F350538-5C62-486B-A9A1-3EDA8ACD7C61}" type="pres">
      <dgm:prSet presAssocID="{D50E7433-8DD6-4747-8F7A-AAD164EE91E0}" presName="diagram" presStyleCnt="0">
        <dgm:presLayoutVars>
          <dgm:chMax val="1"/>
          <dgm:dir/>
          <dgm:animLvl val="ctr"/>
          <dgm:resizeHandles val="exact"/>
        </dgm:presLayoutVars>
      </dgm:prSet>
      <dgm:spPr/>
      <dgm:t>
        <a:bodyPr/>
        <a:lstStyle/>
        <a:p>
          <a:endParaRPr lang="hr-HR"/>
        </a:p>
      </dgm:t>
    </dgm:pt>
    <dgm:pt modelId="{B6757700-CCB9-47FE-86FA-32C5C5639D8E}" type="pres">
      <dgm:prSet presAssocID="{D50E7433-8DD6-4747-8F7A-AAD164EE91E0}" presName="matrix" presStyleCnt="0"/>
      <dgm:spPr/>
      <dgm:t>
        <a:bodyPr/>
        <a:lstStyle/>
        <a:p>
          <a:endParaRPr lang="hr-HR"/>
        </a:p>
      </dgm:t>
    </dgm:pt>
    <dgm:pt modelId="{742E5E46-287C-4999-B2B2-CEDAE51B9DE6}" type="pres">
      <dgm:prSet presAssocID="{D50E7433-8DD6-4747-8F7A-AAD164EE91E0}" presName="tile1" presStyleLbl="node1" presStyleIdx="0" presStyleCnt="4" custLinFactNeighborX="0"/>
      <dgm:spPr/>
      <dgm:t>
        <a:bodyPr/>
        <a:lstStyle/>
        <a:p>
          <a:endParaRPr lang="hr-HR"/>
        </a:p>
      </dgm:t>
    </dgm:pt>
    <dgm:pt modelId="{B88C8BF9-4648-4D67-AA66-1FB1B521AAB2}" type="pres">
      <dgm:prSet presAssocID="{D50E7433-8DD6-4747-8F7A-AAD164EE91E0}" presName="tile1text" presStyleLbl="node1" presStyleIdx="0" presStyleCnt="4">
        <dgm:presLayoutVars>
          <dgm:chMax val="0"/>
          <dgm:chPref val="0"/>
          <dgm:bulletEnabled val="1"/>
        </dgm:presLayoutVars>
      </dgm:prSet>
      <dgm:spPr/>
      <dgm:t>
        <a:bodyPr/>
        <a:lstStyle/>
        <a:p>
          <a:endParaRPr lang="hr-HR"/>
        </a:p>
      </dgm:t>
    </dgm:pt>
    <dgm:pt modelId="{FD8346DC-100C-4E5B-8291-571816E284A7}" type="pres">
      <dgm:prSet presAssocID="{D50E7433-8DD6-4747-8F7A-AAD164EE91E0}" presName="tile2" presStyleLbl="node1" presStyleIdx="1" presStyleCnt="4"/>
      <dgm:spPr/>
      <dgm:t>
        <a:bodyPr/>
        <a:lstStyle/>
        <a:p>
          <a:endParaRPr lang="hr-HR"/>
        </a:p>
      </dgm:t>
    </dgm:pt>
    <dgm:pt modelId="{139C8192-2D60-4D96-A276-4B8EE24375E8}" type="pres">
      <dgm:prSet presAssocID="{D50E7433-8DD6-4747-8F7A-AAD164EE91E0}" presName="tile2text" presStyleLbl="node1" presStyleIdx="1" presStyleCnt="4">
        <dgm:presLayoutVars>
          <dgm:chMax val="0"/>
          <dgm:chPref val="0"/>
          <dgm:bulletEnabled val="1"/>
        </dgm:presLayoutVars>
      </dgm:prSet>
      <dgm:spPr/>
      <dgm:t>
        <a:bodyPr/>
        <a:lstStyle/>
        <a:p>
          <a:endParaRPr lang="hr-HR"/>
        </a:p>
      </dgm:t>
    </dgm:pt>
    <dgm:pt modelId="{CDCC0B41-4600-442C-9009-9233FCBA6B74}" type="pres">
      <dgm:prSet presAssocID="{D50E7433-8DD6-4747-8F7A-AAD164EE91E0}" presName="tile3" presStyleLbl="node1" presStyleIdx="2" presStyleCnt="4"/>
      <dgm:spPr/>
      <dgm:t>
        <a:bodyPr/>
        <a:lstStyle/>
        <a:p>
          <a:endParaRPr lang="hr-HR"/>
        </a:p>
      </dgm:t>
    </dgm:pt>
    <dgm:pt modelId="{8B71035D-601F-49F9-A2DD-7CAF479FBB08}" type="pres">
      <dgm:prSet presAssocID="{D50E7433-8DD6-4747-8F7A-AAD164EE91E0}" presName="tile3text" presStyleLbl="node1" presStyleIdx="2" presStyleCnt="4">
        <dgm:presLayoutVars>
          <dgm:chMax val="0"/>
          <dgm:chPref val="0"/>
          <dgm:bulletEnabled val="1"/>
        </dgm:presLayoutVars>
      </dgm:prSet>
      <dgm:spPr/>
      <dgm:t>
        <a:bodyPr/>
        <a:lstStyle/>
        <a:p>
          <a:endParaRPr lang="hr-HR"/>
        </a:p>
      </dgm:t>
    </dgm:pt>
    <dgm:pt modelId="{29B425C1-3F09-4DE4-8FB9-8EEA52F33254}" type="pres">
      <dgm:prSet presAssocID="{D50E7433-8DD6-4747-8F7A-AAD164EE91E0}" presName="tile4" presStyleLbl="node1" presStyleIdx="3" presStyleCnt="4"/>
      <dgm:spPr/>
      <dgm:t>
        <a:bodyPr/>
        <a:lstStyle/>
        <a:p>
          <a:endParaRPr lang="hr-HR"/>
        </a:p>
      </dgm:t>
    </dgm:pt>
    <dgm:pt modelId="{F96F3807-3EBE-478F-B6DA-1B075CD61834}" type="pres">
      <dgm:prSet presAssocID="{D50E7433-8DD6-4747-8F7A-AAD164EE91E0}" presName="tile4text" presStyleLbl="node1" presStyleIdx="3" presStyleCnt="4">
        <dgm:presLayoutVars>
          <dgm:chMax val="0"/>
          <dgm:chPref val="0"/>
          <dgm:bulletEnabled val="1"/>
        </dgm:presLayoutVars>
      </dgm:prSet>
      <dgm:spPr/>
      <dgm:t>
        <a:bodyPr/>
        <a:lstStyle/>
        <a:p>
          <a:endParaRPr lang="hr-HR"/>
        </a:p>
      </dgm:t>
    </dgm:pt>
    <dgm:pt modelId="{2B54CBFD-964B-4B9B-BAC3-599287ED0245}" type="pres">
      <dgm:prSet presAssocID="{D50E7433-8DD6-4747-8F7A-AAD164EE91E0}" presName="centerTile" presStyleLbl="fgShp" presStyleIdx="0" presStyleCnt="1" custScaleX="152749" custScaleY="184541">
        <dgm:presLayoutVars>
          <dgm:chMax val="0"/>
          <dgm:chPref val="0"/>
        </dgm:presLayoutVars>
      </dgm:prSet>
      <dgm:spPr/>
      <dgm:t>
        <a:bodyPr/>
        <a:lstStyle/>
        <a:p>
          <a:endParaRPr lang="hr-HR"/>
        </a:p>
      </dgm:t>
    </dgm:pt>
  </dgm:ptLst>
  <dgm:cxnLst>
    <dgm:cxn modelId="{B64546CB-038D-45F4-B54E-965257B64671}" type="presOf" srcId="{6DE35C1E-D40E-4C7E-9A9B-C29485BF736F}" destId="{2B54CBFD-964B-4B9B-BAC3-599287ED0245}" srcOrd="0" destOrd="0" presId="urn:microsoft.com/office/officeart/2005/8/layout/matrix1"/>
    <dgm:cxn modelId="{537EB107-F79B-4017-968A-4E2B461C1D6D}" srcId="{D50E7433-8DD6-4747-8F7A-AAD164EE91E0}" destId="{6DE35C1E-D40E-4C7E-9A9B-C29485BF736F}" srcOrd="0" destOrd="0" parTransId="{C6E063A4-49B1-406A-985A-09F368224F35}" sibTransId="{2821B8CE-A674-441B-B40F-656E0579A798}"/>
    <dgm:cxn modelId="{C9689A08-53F5-4E5B-AD54-69A700BB2E6A}" type="presOf" srcId="{D50E7433-8DD6-4747-8F7A-AAD164EE91E0}" destId="{8F350538-5C62-486B-A9A1-3EDA8ACD7C61}" srcOrd="0" destOrd="0" presId="urn:microsoft.com/office/officeart/2005/8/layout/matrix1"/>
    <dgm:cxn modelId="{FF3761B2-D5B0-4392-A590-7D9BCAE26ECD}" type="presOf" srcId="{22FEB654-63CF-4AB2-AB23-B9E4F5E5CBD8}" destId="{139C8192-2D60-4D96-A276-4B8EE24375E8}" srcOrd="1" destOrd="0" presId="urn:microsoft.com/office/officeart/2005/8/layout/matrix1"/>
    <dgm:cxn modelId="{819F4F5F-7C18-4AC6-AFB4-5F5EAA3BC677}" type="presOf" srcId="{6DD93C2A-9CCD-4E5C-A988-BEB8B90FB03B}" destId="{742E5E46-287C-4999-B2B2-CEDAE51B9DE6}" srcOrd="0" destOrd="0" presId="urn:microsoft.com/office/officeart/2005/8/layout/matrix1"/>
    <dgm:cxn modelId="{353E6E99-732F-49E9-9E2C-CDD8227472B0}" srcId="{6DE35C1E-D40E-4C7E-9A9B-C29485BF736F}" destId="{6DD93C2A-9CCD-4E5C-A988-BEB8B90FB03B}" srcOrd="0" destOrd="0" parTransId="{3A05369F-8324-46F3-8897-68E66FE7A502}" sibTransId="{F6BB6ECB-CB20-4F3A-AE59-DB9A0192E6D5}"/>
    <dgm:cxn modelId="{29C6EF28-471E-4228-B755-9CC7A6F8EBD3}" type="presOf" srcId="{6DD93C2A-9CCD-4E5C-A988-BEB8B90FB03B}" destId="{B88C8BF9-4648-4D67-AA66-1FB1B521AAB2}" srcOrd="1" destOrd="0" presId="urn:microsoft.com/office/officeart/2005/8/layout/matrix1"/>
    <dgm:cxn modelId="{BE19CC5B-9ABD-47CB-BD3C-3641DBA02E90}" srcId="{6DE35C1E-D40E-4C7E-9A9B-C29485BF736F}" destId="{BE573255-1204-47E2-A0FE-98756090E14A}" srcOrd="2" destOrd="0" parTransId="{63EF31D0-508C-41F9-A6BF-4F9864A92C0A}" sibTransId="{83FF1DA9-A4CE-41CD-BE7B-5C92CBC927BA}"/>
    <dgm:cxn modelId="{0729D123-E07D-4BBD-8DDE-612E7BCF109A}" type="presOf" srcId="{F75A2C29-154A-4554-ADDF-15F2BDAA1181}" destId="{F96F3807-3EBE-478F-B6DA-1B075CD61834}" srcOrd="1" destOrd="0" presId="urn:microsoft.com/office/officeart/2005/8/layout/matrix1"/>
    <dgm:cxn modelId="{F54A311A-8A54-4547-8F15-077024884048}" srcId="{6DE35C1E-D40E-4C7E-9A9B-C29485BF736F}" destId="{22FEB654-63CF-4AB2-AB23-B9E4F5E5CBD8}" srcOrd="1" destOrd="0" parTransId="{11712CA1-8375-463F-A0FD-DBB05A686156}" sibTransId="{F688FF08-14C5-45B7-A233-BAC11CDABA4E}"/>
    <dgm:cxn modelId="{91AB6FD1-0781-4975-8D65-A7C1B651C08D}" type="presOf" srcId="{22FEB654-63CF-4AB2-AB23-B9E4F5E5CBD8}" destId="{FD8346DC-100C-4E5B-8291-571816E284A7}" srcOrd="0" destOrd="0" presId="urn:microsoft.com/office/officeart/2005/8/layout/matrix1"/>
    <dgm:cxn modelId="{03C70F3E-3908-483E-B75F-C183A3E79D56}" srcId="{6DE35C1E-D40E-4C7E-9A9B-C29485BF736F}" destId="{F75A2C29-154A-4554-ADDF-15F2BDAA1181}" srcOrd="3" destOrd="0" parTransId="{0AD04C37-1278-4DC5-8CE1-6380699EAA4E}" sibTransId="{0999BBFD-7F16-4A73-A6C4-779EEEF26DA4}"/>
    <dgm:cxn modelId="{21E5D1E7-BC8B-435D-8114-F8072FC85DDB}" type="presOf" srcId="{F75A2C29-154A-4554-ADDF-15F2BDAA1181}" destId="{29B425C1-3F09-4DE4-8FB9-8EEA52F33254}" srcOrd="0" destOrd="0" presId="urn:microsoft.com/office/officeart/2005/8/layout/matrix1"/>
    <dgm:cxn modelId="{5FB450ED-4E72-4F1D-8AF4-E5DE09D26E23}" type="presOf" srcId="{BE573255-1204-47E2-A0FE-98756090E14A}" destId="{8B71035D-601F-49F9-A2DD-7CAF479FBB08}" srcOrd="1" destOrd="0" presId="urn:microsoft.com/office/officeart/2005/8/layout/matrix1"/>
    <dgm:cxn modelId="{8538F09C-6FEB-49D6-B833-2C4CD38140AA}" type="presOf" srcId="{BE573255-1204-47E2-A0FE-98756090E14A}" destId="{CDCC0B41-4600-442C-9009-9233FCBA6B74}" srcOrd="0" destOrd="0" presId="urn:microsoft.com/office/officeart/2005/8/layout/matrix1"/>
    <dgm:cxn modelId="{3AAE1C6D-DDE3-4B82-B7A3-E2F222A53612}" type="presParOf" srcId="{8F350538-5C62-486B-A9A1-3EDA8ACD7C61}" destId="{B6757700-CCB9-47FE-86FA-32C5C5639D8E}" srcOrd="0" destOrd="0" presId="urn:microsoft.com/office/officeart/2005/8/layout/matrix1"/>
    <dgm:cxn modelId="{B60FFAA4-237B-4A99-8EC9-E7187C846981}" type="presParOf" srcId="{B6757700-CCB9-47FE-86FA-32C5C5639D8E}" destId="{742E5E46-287C-4999-B2B2-CEDAE51B9DE6}" srcOrd="0" destOrd="0" presId="urn:microsoft.com/office/officeart/2005/8/layout/matrix1"/>
    <dgm:cxn modelId="{08841F48-CAFE-44F6-BF89-51F11975EBE9}" type="presParOf" srcId="{B6757700-CCB9-47FE-86FA-32C5C5639D8E}" destId="{B88C8BF9-4648-4D67-AA66-1FB1B521AAB2}" srcOrd="1" destOrd="0" presId="urn:microsoft.com/office/officeart/2005/8/layout/matrix1"/>
    <dgm:cxn modelId="{CD17E3A3-7DEA-45A4-AF63-C8276A9DC39D}" type="presParOf" srcId="{B6757700-CCB9-47FE-86FA-32C5C5639D8E}" destId="{FD8346DC-100C-4E5B-8291-571816E284A7}" srcOrd="2" destOrd="0" presId="urn:microsoft.com/office/officeart/2005/8/layout/matrix1"/>
    <dgm:cxn modelId="{EB699F53-E84B-4E0E-AAC6-89265D7DDD60}" type="presParOf" srcId="{B6757700-CCB9-47FE-86FA-32C5C5639D8E}" destId="{139C8192-2D60-4D96-A276-4B8EE24375E8}" srcOrd="3" destOrd="0" presId="urn:microsoft.com/office/officeart/2005/8/layout/matrix1"/>
    <dgm:cxn modelId="{11D63496-6B9C-43E0-99CB-71A26AE36D77}" type="presParOf" srcId="{B6757700-CCB9-47FE-86FA-32C5C5639D8E}" destId="{CDCC0B41-4600-442C-9009-9233FCBA6B74}" srcOrd="4" destOrd="0" presId="urn:microsoft.com/office/officeart/2005/8/layout/matrix1"/>
    <dgm:cxn modelId="{FA2FC538-0C06-4D85-9900-7CFE15122911}" type="presParOf" srcId="{B6757700-CCB9-47FE-86FA-32C5C5639D8E}" destId="{8B71035D-601F-49F9-A2DD-7CAF479FBB08}" srcOrd="5" destOrd="0" presId="urn:microsoft.com/office/officeart/2005/8/layout/matrix1"/>
    <dgm:cxn modelId="{D6D1922B-E05A-4E05-AA1E-5F3380A267C3}" type="presParOf" srcId="{B6757700-CCB9-47FE-86FA-32C5C5639D8E}" destId="{29B425C1-3F09-4DE4-8FB9-8EEA52F33254}" srcOrd="6" destOrd="0" presId="urn:microsoft.com/office/officeart/2005/8/layout/matrix1"/>
    <dgm:cxn modelId="{798DCECA-1630-4FA4-B0D7-05B6D0652A51}" type="presParOf" srcId="{B6757700-CCB9-47FE-86FA-32C5C5639D8E}" destId="{F96F3807-3EBE-478F-B6DA-1B075CD61834}" srcOrd="7" destOrd="0" presId="urn:microsoft.com/office/officeart/2005/8/layout/matrix1"/>
    <dgm:cxn modelId="{3272FB16-8BD7-4329-8969-E08E8A7A4DF8}" type="presParOf" srcId="{8F350538-5C62-486B-A9A1-3EDA8ACD7C61}" destId="{2B54CBFD-964B-4B9B-BAC3-599287ED024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8F47DB-03AF-4191-97F7-05C5A577AF77}"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hr-HR"/>
        </a:p>
      </dgm:t>
    </dgm:pt>
    <dgm:pt modelId="{C60B0EE5-E440-4738-BDE7-C29EF8B28ADA}">
      <dgm:prSet phldrT="[Text]" custT="1"/>
      <dgm:spPr/>
      <dgm:t>
        <a:bodyPr/>
        <a:lstStyle/>
        <a:p>
          <a:r>
            <a:rPr lang="hr-HR" sz="2000" b="1" dirty="0" smtClean="0">
              <a:effectLst>
                <a:outerShdw blurRad="38100" dist="38100" dir="2700000" algn="tl">
                  <a:srgbClr val="000000">
                    <a:alpha val="43137"/>
                  </a:srgbClr>
                </a:outerShdw>
              </a:effectLst>
            </a:rPr>
            <a:t>OBILJEŽJA SUVREMENOG MARKETINGA</a:t>
          </a:r>
          <a:endParaRPr lang="hr-HR" sz="2000" b="1" dirty="0">
            <a:effectLst>
              <a:outerShdw blurRad="38100" dist="38100" dir="2700000" algn="tl">
                <a:srgbClr val="000000">
                  <a:alpha val="43137"/>
                </a:srgbClr>
              </a:outerShdw>
            </a:effectLst>
          </a:endParaRPr>
        </a:p>
      </dgm:t>
    </dgm:pt>
    <dgm:pt modelId="{521C1B00-7811-4AF0-9024-D3F82703F8BA}" type="parTrans" cxnId="{DE58CED5-CD36-4A5A-B479-FEA417DF2CBC}">
      <dgm:prSet/>
      <dgm:spPr/>
      <dgm:t>
        <a:bodyPr/>
        <a:lstStyle/>
        <a:p>
          <a:endParaRPr lang="hr-HR"/>
        </a:p>
      </dgm:t>
    </dgm:pt>
    <dgm:pt modelId="{6A284F15-79C8-4F5E-914A-A4779ABF4A46}" type="sibTrans" cxnId="{DE58CED5-CD36-4A5A-B479-FEA417DF2CBC}">
      <dgm:prSet/>
      <dgm:spPr/>
      <dgm:t>
        <a:bodyPr/>
        <a:lstStyle/>
        <a:p>
          <a:endParaRPr lang="hr-HR"/>
        </a:p>
      </dgm:t>
    </dgm:pt>
    <dgm:pt modelId="{D334CC75-37FF-4E00-996E-5C00373569D5}">
      <dgm:prSet phldrT="[Text]" custT="1"/>
      <dgm:spPr/>
      <dgm:t>
        <a:bodyPr/>
        <a:lstStyle/>
        <a:p>
          <a:r>
            <a:rPr lang="hr-HR" sz="2400" dirty="0" smtClean="0"/>
            <a:t>Primjena u svim sektorima</a:t>
          </a:r>
          <a:endParaRPr lang="hr-HR" sz="2400" dirty="0"/>
        </a:p>
      </dgm:t>
    </dgm:pt>
    <dgm:pt modelId="{D54248D4-DE1A-4298-AF5D-4A0D51120A18}" type="parTrans" cxnId="{7C2715CA-D92D-4505-B63C-C830C6E43B69}">
      <dgm:prSet/>
      <dgm:spPr/>
      <dgm:t>
        <a:bodyPr/>
        <a:lstStyle/>
        <a:p>
          <a:endParaRPr lang="hr-HR"/>
        </a:p>
      </dgm:t>
    </dgm:pt>
    <dgm:pt modelId="{9BB0C7A5-BDF5-4D7A-9E1D-5BAF8F04AB4E}" type="sibTrans" cxnId="{7C2715CA-D92D-4505-B63C-C830C6E43B69}">
      <dgm:prSet/>
      <dgm:spPr/>
      <dgm:t>
        <a:bodyPr/>
        <a:lstStyle/>
        <a:p>
          <a:endParaRPr lang="hr-HR"/>
        </a:p>
      </dgm:t>
    </dgm:pt>
    <dgm:pt modelId="{08B00E89-EE62-4428-BFC8-EAE06DD3A362}">
      <dgm:prSet phldrT="[Text]" custT="1"/>
      <dgm:spPr/>
      <dgm:t>
        <a:bodyPr/>
        <a:lstStyle/>
        <a:p>
          <a:r>
            <a:rPr lang="hr-HR" sz="2400" dirty="0" smtClean="0"/>
            <a:t>Korištenje interneta</a:t>
          </a:r>
          <a:endParaRPr lang="hr-HR" sz="2400" dirty="0"/>
        </a:p>
      </dgm:t>
    </dgm:pt>
    <dgm:pt modelId="{D00BC3ED-EDBE-42E9-89CC-2CE477494287}" type="parTrans" cxnId="{B63BC292-7484-4335-99BF-61CB01CDBB91}">
      <dgm:prSet/>
      <dgm:spPr/>
      <dgm:t>
        <a:bodyPr/>
        <a:lstStyle/>
        <a:p>
          <a:endParaRPr lang="hr-HR"/>
        </a:p>
      </dgm:t>
    </dgm:pt>
    <dgm:pt modelId="{563034AD-93FB-462C-BC3F-81A788E4D10B}" type="sibTrans" cxnId="{B63BC292-7484-4335-99BF-61CB01CDBB91}">
      <dgm:prSet/>
      <dgm:spPr/>
      <dgm:t>
        <a:bodyPr/>
        <a:lstStyle/>
        <a:p>
          <a:endParaRPr lang="hr-HR"/>
        </a:p>
      </dgm:t>
    </dgm:pt>
    <dgm:pt modelId="{535DF76D-4274-454C-8650-ED7258B0F46D}">
      <dgm:prSet phldrT="[Text]" custT="1"/>
      <dgm:spPr/>
      <dgm:t>
        <a:bodyPr/>
        <a:lstStyle/>
        <a:p>
          <a:r>
            <a:rPr lang="hr-HR" sz="2400" dirty="0" smtClean="0"/>
            <a:t>Globalni marketing</a:t>
          </a:r>
          <a:endParaRPr lang="hr-HR" sz="2400" dirty="0"/>
        </a:p>
      </dgm:t>
    </dgm:pt>
    <dgm:pt modelId="{EB86AE36-230E-40E6-AD60-2365F0D921A6}" type="parTrans" cxnId="{417B7ECF-EB5A-42C4-B106-066A95A6B3EC}">
      <dgm:prSet/>
      <dgm:spPr/>
      <dgm:t>
        <a:bodyPr/>
        <a:lstStyle/>
        <a:p>
          <a:endParaRPr lang="hr-HR"/>
        </a:p>
      </dgm:t>
    </dgm:pt>
    <dgm:pt modelId="{E0E37C0F-15A9-4CB7-BFB5-026F377C7629}" type="sibTrans" cxnId="{417B7ECF-EB5A-42C4-B106-066A95A6B3EC}">
      <dgm:prSet/>
      <dgm:spPr/>
      <dgm:t>
        <a:bodyPr/>
        <a:lstStyle/>
        <a:p>
          <a:endParaRPr lang="hr-HR"/>
        </a:p>
      </dgm:t>
    </dgm:pt>
    <dgm:pt modelId="{7C1669D2-947E-4DA8-BC56-81FA4146200B}">
      <dgm:prSet phldrT="[Text]" custT="1"/>
      <dgm:spPr/>
      <dgm:t>
        <a:bodyPr/>
        <a:lstStyle/>
        <a:p>
          <a:r>
            <a:rPr lang="hr-HR" sz="2400" dirty="0" smtClean="0"/>
            <a:t>Ekološki marketing</a:t>
          </a:r>
          <a:endParaRPr lang="hr-HR" sz="2400" dirty="0"/>
        </a:p>
      </dgm:t>
    </dgm:pt>
    <dgm:pt modelId="{EE377BB4-388F-41BA-BD9D-FB7D5B51F57A}" type="parTrans" cxnId="{BD147ADA-F0FE-4ACA-810C-5F58137EBEE0}">
      <dgm:prSet/>
      <dgm:spPr/>
      <dgm:t>
        <a:bodyPr/>
        <a:lstStyle/>
        <a:p>
          <a:endParaRPr lang="hr-HR"/>
        </a:p>
      </dgm:t>
    </dgm:pt>
    <dgm:pt modelId="{5E5C09D5-E853-41D0-BA20-28683398978F}" type="sibTrans" cxnId="{BD147ADA-F0FE-4ACA-810C-5F58137EBEE0}">
      <dgm:prSet/>
      <dgm:spPr/>
      <dgm:t>
        <a:bodyPr/>
        <a:lstStyle/>
        <a:p>
          <a:endParaRPr lang="hr-HR"/>
        </a:p>
      </dgm:t>
    </dgm:pt>
    <dgm:pt modelId="{013036EF-916B-42AF-A78E-5A3D28D85989}" type="pres">
      <dgm:prSet presAssocID="{4D8F47DB-03AF-4191-97F7-05C5A577AF77}" presName="Name0" presStyleCnt="0">
        <dgm:presLayoutVars>
          <dgm:chMax val="1"/>
          <dgm:dir/>
          <dgm:animLvl val="ctr"/>
          <dgm:resizeHandles val="exact"/>
        </dgm:presLayoutVars>
      </dgm:prSet>
      <dgm:spPr/>
      <dgm:t>
        <a:bodyPr/>
        <a:lstStyle/>
        <a:p>
          <a:endParaRPr lang="hr-HR"/>
        </a:p>
      </dgm:t>
    </dgm:pt>
    <dgm:pt modelId="{6C7AE5F1-07D6-422E-8F29-1BD4C304FD04}" type="pres">
      <dgm:prSet presAssocID="{C60B0EE5-E440-4738-BDE7-C29EF8B28ADA}" presName="centerShape" presStyleLbl="node0" presStyleIdx="0" presStyleCnt="1" custScaleX="199238" custScaleY="128277"/>
      <dgm:spPr>
        <a:prstGeom prst="roundRect">
          <a:avLst/>
        </a:prstGeom>
      </dgm:spPr>
      <dgm:t>
        <a:bodyPr/>
        <a:lstStyle/>
        <a:p>
          <a:endParaRPr lang="hr-HR"/>
        </a:p>
      </dgm:t>
    </dgm:pt>
    <dgm:pt modelId="{39E43371-1199-4A25-ACB7-A137EF5E63F2}" type="pres">
      <dgm:prSet presAssocID="{D54248D4-DE1A-4298-AF5D-4A0D51120A18}" presName="parTrans" presStyleLbl="sibTrans2D1" presStyleIdx="0" presStyleCnt="4"/>
      <dgm:spPr/>
      <dgm:t>
        <a:bodyPr/>
        <a:lstStyle/>
        <a:p>
          <a:endParaRPr lang="hr-HR"/>
        </a:p>
      </dgm:t>
    </dgm:pt>
    <dgm:pt modelId="{30FB915B-0A77-45E6-88B0-D474EBA065A3}" type="pres">
      <dgm:prSet presAssocID="{D54248D4-DE1A-4298-AF5D-4A0D51120A18}" presName="connectorText" presStyleLbl="sibTrans2D1" presStyleIdx="0" presStyleCnt="4"/>
      <dgm:spPr/>
      <dgm:t>
        <a:bodyPr/>
        <a:lstStyle/>
        <a:p>
          <a:endParaRPr lang="hr-HR"/>
        </a:p>
      </dgm:t>
    </dgm:pt>
    <dgm:pt modelId="{C9DB198A-4F1C-4DE5-808A-3777328C4302}" type="pres">
      <dgm:prSet presAssocID="{D334CC75-37FF-4E00-996E-5C00373569D5}" presName="node" presStyleLbl="node1" presStyleIdx="0" presStyleCnt="4" custScaleX="153441">
        <dgm:presLayoutVars>
          <dgm:bulletEnabled val="1"/>
        </dgm:presLayoutVars>
      </dgm:prSet>
      <dgm:spPr>
        <a:prstGeom prst="roundRect">
          <a:avLst/>
        </a:prstGeom>
      </dgm:spPr>
      <dgm:t>
        <a:bodyPr/>
        <a:lstStyle/>
        <a:p>
          <a:endParaRPr lang="hr-HR"/>
        </a:p>
      </dgm:t>
    </dgm:pt>
    <dgm:pt modelId="{2B81A4DD-D64B-4791-B0D0-963E17593144}" type="pres">
      <dgm:prSet presAssocID="{D00BC3ED-EDBE-42E9-89CC-2CE477494287}" presName="parTrans" presStyleLbl="sibTrans2D1" presStyleIdx="1" presStyleCnt="4"/>
      <dgm:spPr/>
      <dgm:t>
        <a:bodyPr/>
        <a:lstStyle/>
        <a:p>
          <a:endParaRPr lang="hr-HR"/>
        </a:p>
      </dgm:t>
    </dgm:pt>
    <dgm:pt modelId="{BEE9AD60-A186-4ECF-9F9B-F913AEA047E9}" type="pres">
      <dgm:prSet presAssocID="{D00BC3ED-EDBE-42E9-89CC-2CE477494287}" presName="connectorText" presStyleLbl="sibTrans2D1" presStyleIdx="1" presStyleCnt="4"/>
      <dgm:spPr/>
      <dgm:t>
        <a:bodyPr/>
        <a:lstStyle/>
        <a:p>
          <a:endParaRPr lang="hr-HR"/>
        </a:p>
      </dgm:t>
    </dgm:pt>
    <dgm:pt modelId="{92DC2C90-65E5-48D6-8649-7008A69D5667}" type="pres">
      <dgm:prSet presAssocID="{08B00E89-EE62-4428-BFC8-EAE06DD3A362}" presName="node" presStyleLbl="node1" presStyleIdx="1" presStyleCnt="4" custScaleX="153441" custRadScaleRad="157415" custRadScaleInc="-562">
        <dgm:presLayoutVars>
          <dgm:bulletEnabled val="1"/>
        </dgm:presLayoutVars>
      </dgm:prSet>
      <dgm:spPr>
        <a:prstGeom prst="roundRect">
          <a:avLst/>
        </a:prstGeom>
      </dgm:spPr>
      <dgm:t>
        <a:bodyPr/>
        <a:lstStyle/>
        <a:p>
          <a:endParaRPr lang="hr-HR"/>
        </a:p>
      </dgm:t>
    </dgm:pt>
    <dgm:pt modelId="{7A7D5E74-322B-48E6-BF52-6C246C29F0CE}" type="pres">
      <dgm:prSet presAssocID="{EB86AE36-230E-40E6-AD60-2365F0D921A6}" presName="parTrans" presStyleLbl="sibTrans2D1" presStyleIdx="2" presStyleCnt="4"/>
      <dgm:spPr/>
      <dgm:t>
        <a:bodyPr/>
        <a:lstStyle/>
        <a:p>
          <a:endParaRPr lang="hr-HR"/>
        </a:p>
      </dgm:t>
    </dgm:pt>
    <dgm:pt modelId="{9A57F308-1224-4BA7-9E4D-F1EBA1893C73}" type="pres">
      <dgm:prSet presAssocID="{EB86AE36-230E-40E6-AD60-2365F0D921A6}" presName="connectorText" presStyleLbl="sibTrans2D1" presStyleIdx="2" presStyleCnt="4"/>
      <dgm:spPr/>
      <dgm:t>
        <a:bodyPr/>
        <a:lstStyle/>
        <a:p>
          <a:endParaRPr lang="hr-HR"/>
        </a:p>
      </dgm:t>
    </dgm:pt>
    <dgm:pt modelId="{E2C84188-66E2-45C7-91E0-19A6C697643F}" type="pres">
      <dgm:prSet presAssocID="{535DF76D-4274-454C-8650-ED7258B0F46D}" presName="node" presStyleLbl="node1" presStyleIdx="2" presStyleCnt="4" custScaleX="153441">
        <dgm:presLayoutVars>
          <dgm:bulletEnabled val="1"/>
        </dgm:presLayoutVars>
      </dgm:prSet>
      <dgm:spPr>
        <a:prstGeom prst="roundRect">
          <a:avLst/>
        </a:prstGeom>
      </dgm:spPr>
      <dgm:t>
        <a:bodyPr/>
        <a:lstStyle/>
        <a:p>
          <a:endParaRPr lang="hr-HR"/>
        </a:p>
      </dgm:t>
    </dgm:pt>
    <dgm:pt modelId="{58ACBCA7-F9FF-4548-B33A-E0F6B1DC5464}" type="pres">
      <dgm:prSet presAssocID="{EE377BB4-388F-41BA-BD9D-FB7D5B51F57A}" presName="parTrans" presStyleLbl="sibTrans2D1" presStyleIdx="3" presStyleCnt="4"/>
      <dgm:spPr/>
      <dgm:t>
        <a:bodyPr/>
        <a:lstStyle/>
        <a:p>
          <a:endParaRPr lang="hr-HR"/>
        </a:p>
      </dgm:t>
    </dgm:pt>
    <dgm:pt modelId="{BDB2B19B-FFA5-428A-8D13-FC823BCD2DFD}" type="pres">
      <dgm:prSet presAssocID="{EE377BB4-388F-41BA-BD9D-FB7D5B51F57A}" presName="connectorText" presStyleLbl="sibTrans2D1" presStyleIdx="3" presStyleCnt="4"/>
      <dgm:spPr/>
      <dgm:t>
        <a:bodyPr/>
        <a:lstStyle/>
        <a:p>
          <a:endParaRPr lang="hr-HR"/>
        </a:p>
      </dgm:t>
    </dgm:pt>
    <dgm:pt modelId="{BAD3D990-AA0D-4A0F-9644-9BA23CAA6719}" type="pres">
      <dgm:prSet presAssocID="{7C1669D2-947E-4DA8-BC56-81FA4146200B}" presName="node" presStyleLbl="node1" presStyleIdx="3" presStyleCnt="4" custScaleX="153441" custRadScaleRad="152670" custRadScaleInc="579">
        <dgm:presLayoutVars>
          <dgm:bulletEnabled val="1"/>
        </dgm:presLayoutVars>
      </dgm:prSet>
      <dgm:spPr>
        <a:prstGeom prst="roundRect">
          <a:avLst/>
        </a:prstGeom>
      </dgm:spPr>
      <dgm:t>
        <a:bodyPr/>
        <a:lstStyle/>
        <a:p>
          <a:endParaRPr lang="hr-HR"/>
        </a:p>
      </dgm:t>
    </dgm:pt>
  </dgm:ptLst>
  <dgm:cxnLst>
    <dgm:cxn modelId="{BA6EFA81-2322-4576-8D07-A4FE2EAEE0A6}" type="presOf" srcId="{D54248D4-DE1A-4298-AF5D-4A0D51120A18}" destId="{39E43371-1199-4A25-ACB7-A137EF5E63F2}" srcOrd="0" destOrd="0" presId="urn:microsoft.com/office/officeart/2005/8/layout/radial5"/>
    <dgm:cxn modelId="{B63BC292-7484-4335-99BF-61CB01CDBB91}" srcId="{C60B0EE5-E440-4738-BDE7-C29EF8B28ADA}" destId="{08B00E89-EE62-4428-BFC8-EAE06DD3A362}" srcOrd="1" destOrd="0" parTransId="{D00BC3ED-EDBE-42E9-89CC-2CE477494287}" sibTransId="{563034AD-93FB-462C-BC3F-81A788E4D10B}"/>
    <dgm:cxn modelId="{C41A4713-4116-4305-9F90-AA0584D45C38}" type="presOf" srcId="{EE377BB4-388F-41BA-BD9D-FB7D5B51F57A}" destId="{BDB2B19B-FFA5-428A-8D13-FC823BCD2DFD}" srcOrd="1" destOrd="0" presId="urn:microsoft.com/office/officeart/2005/8/layout/radial5"/>
    <dgm:cxn modelId="{BD147ADA-F0FE-4ACA-810C-5F58137EBEE0}" srcId="{C60B0EE5-E440-4738-BDE7-C29EF8B28ADA}" destId="{7C1669D2-947E-4DA8-BC56-81FA4146200B}" srcOrd="3" destOrd="0" parTransId="{EE377BB4-388F-41BA-BD9D-FB7D5B51F57A}" sibTransId="{5E5C09D5-E853-41D0-BA20-28683398978F}"/>
    <dgm:cxn modelId="{DE58CED5-CD36-4A5A-B479-FEA417DF2CBC}" srcId="{4D8F47DB-03AF-4191-97F7-05C5A577AF77}" destId="{C60B0EE5-E440-4738-BDE7-C29EF8B28ADA}" srcOrd="0" destOrd="0" parTransId="{521C1B00-7811-4AF0-9024-D3F82703F8BA}" sibTransId="{6A284F15-79C8-4F5E-914A-A4779ABF4A46}"/>
    <dgm:cxn modelId="{7ADCE1AA-2AC0-4716-9E5C-3AD0A210D718}" type="presOf" srcId="{EE377BB4-388F-41BA-BD9D-FB7D5B51F57A}" destId="{58ACBCA7-F9FF-4548-B33A-E0F6B1DC5464}" srcOrd="0" destOrd="0" presId="urn:microsoft.com/office/officeart/2005/8/layout/radial5"/>
    <dgm:cxn modelId="{7C2715CA-D92D-4505-B63C-C830C6E43B69}" srcId="{C60B0EE5-E440-4738-BDE7-C29EF8B28ADA}" destId="{D334CC75-37FF-4E00-996E-5C00373569D5}" srcOrd="0" destOrd="0" parTransId="{D54248D4-DE1A-4298-AF5D-4A0D51120A18}" sibTransId="{9BB0C7A5-BDF5-4D7A-9E1D-5BAF8F04AB4E}"/>
    <dgm:cxn modelId="{417B7ECF-EB5A-42C4-B106-066A95A6B3EC}" srcId="{C60B0EE5-E440-4738-BDE7-C29EF8B28ADA}" destId="{535DF76D-4274-454C-8650-ED7258B0F46D}" srcOrd="2" destOrd="0" parTransId="{EB86AE36-230E-40E6-AD60-2365F0D921A6}" sibTransId="{E0E37C0F-15A9-4CB7-BFB5-026F377C7629}"/>
    <dgm:cxn modelId="{094C86B4-EB26-4A31-9C9E-62BE60BADC4B}" type="presOf" srcId="{D00BC3ED-EDBE-42E9-89CC-2CE477494287}" destId="{2B81A4DD-D64B-4791-B0D0-963E17593144}" srcOrd="0" destOrd="0" presId="urn:microsoft.com/office/officeart/2005/8/layout/radial5"/>
    <dgm:cxn modelId="{C4434F38-BDA3-49C3-8564-6A2545BBD07D}" type="presOf" srcId="{EB86AE36-230E-40E6-AD60-2365F0D921A6}" destId="{7A7D5E74-322B-48E6-BF52-6C246C29F0CE}" srcOrd="0" destOrd="0" presId="urn:microsoft.com/office/officeart/2005/8/layout/radial5"/>
    <dgm:cxn modelId="{010821BE-8C26-4E6E-83F3-5A272E867129}" type="presOf" srcId="{D334CC75-37FF-4E00-996E-5C00373569D5}" destId="{C9DB198A-4F1C-4DE5-808A-3777328C4302}" srcOrd="0" destOrd="0" presId="urn:microsoft.com/office/officeart/2005/8/layout/radial5"/>
    <dgm:cxn modelId="{E6793877-C649-4270-9095-D0F5DD343FC8}" type="presOf" srcId="{4D8F47DB-03AF-4191-97F7-05C5A577AF77}" destId="{013036EF-916B-42AF-A78E-5A3D28D85989}" srcOrd="0" destOrd="0" presId="urn:microsoft.com/office/officeart/2005/8/layout/radial5"/>
    <dgm:cxn modelId="{CD809880-7D17-420E-97B1-BAF75D1B0E4E}" type="presOf" srcId="{7C1669D2-947E-4DA8-BC56-81FA4146200B}" destId="{BAD3D990-AA0D-4A0F-9644-9BA23CAA6719}" srcOrd="0" destOrd="0" presId="urn:microsoft.com/office/officeart/2005/8/layout/radial5"/>
    <dgm:cxn modelId="{0E1A0F45-B2FD-4EEE-8CAC-F180FA9E122A}" type="presOf" srcId="{535DF76D-4274-454C-8650-ED7258B0F46D}" destId="{E2C84188-66E2-45C7-91E0-19A6C697643F}" srcOrd="0" destOrd="0" presId="urn:microsoft.com/office/officeart/2005/8/layout/radial5"/>
    <dgm:cxn modelId="{8FDCC32B-EEC9-445C-8995-9D104E7864A6}" type="presOf" srcId="{08B00E89-EE62-4428-BFC8-EAE06DD3A362}" destId="{92DC2C90-65E5-48D6-8649-7008A69D5667}" srcOrd="0" destOrd="0" presId="urn:microsoft.com/office/officeart/2005/8/layout/radial5"/>
    <dgm:cxn modelId="{E58F0666-810B-4DEC-ABBA-0FFBE5C3624F}" type="presOf" srcId="{D00BC3ED-EDBE-42E9-89CC-2CE477494287}" destId="{BEE9AD60-A186-4ECF-9F9B-F913AEA047E9}" srcOrd="1" destOrd="0" presId="urn:microsoft.com/office/officeart/2005/8/layout/radial5"/>
    <dgm:cxn modelId="{1FE6AD0A-87B2-49F1-9A22-544D29EBC225}" type="presOf" srcId="{EB86AE36-230E-40E6-AD60-2365F0D921A6}" destId="{9A57F308-1224-4BA7-9E4D-F1EBA1893C73}" srcOrd="1" destOrd="0" presId="urn:microsoft.com/office/officeart/2005/8/layout/radial5"/>
    <dgm:cxn modelId="{945DBD19-34B0-492A-BF67-0C01DC81998F}" type="presOf" srcId="{D54248D4-DE1A-4298-AF5D-4A0D51120A18}" destId="{30FB915B-0A77-45E6-88B0-D474EBA065A3}" srcOrd="1" destOrd="0" presId="urn:microsoft.com/office/officeart/2005/8/layout/radial5"/>
    <dgm:cxn modelId="{55BDD329-2943-4EF0-B9F3-B83F27580AF3}" type="presOf" srcId="{C60B0EE5-E440-4738-BDE7-C29EF8B28ADA}" destId="{6C7AE5F1-07D6-422E-8F29-1BD4C304FD04}" srcOrd="0" destOrd="0" presId="urn:microsoft.com/office/officeart/2005/8/layout/radial5"/>
    <dgm:cxn modelId="{69625B26-AEDF-40CE-AA7C-B234222100BD}" type="presParOf" srcId="{013036EF-916B-42AF-A78E-5A3D28D85989}" destId="{6C7AE5F1-07D6-422E-8F29-1BD4C304FD04}" srcOrd="0" destOrd="0" presId="urn:microsoft.com/office/officeart/2005/8/layout/radial5"/>
    <dgm:cxn modelId="{6234F0BE-4748-4E4E-96BA-FBE7B04AB13C}" type="presParOf" srcId="{013036EF-916B-42AF-A78E-5A3D28D85989}" destId="{39E43371-1199-4A25-ACB7-A137EF5E63F2}" srcOrd="1" destOrd="0" presId="urn:microsoft.com/office/officeart/2005/8/layout/radial5"/>
    <dgm:cxn modelId="{419CC8D6-4AFD-463C-A686-DB520E189E33}" type="presParOf" srcId="{39E43371-1199-4A25-ACB7-A137EF5E63F2}" destId="{30FB915B-0A77-45E6-88B0-D474EBA065A3}" srcOrd="0" destOrd="0" presId="urn:microsoft.com/office/officeart/2005/8/layout/radial5"/>
    <dgm:cxn modelId="{A9B64FCB-5C92-4DE1-A16F-2896215BFA63}" type="presParOf" srcId="{013036EF-916B-42AF-A78E-5A3D28D85989}" destId="{C9DB198A-4F1C-4DE5-808A-3777328C4302}" srcOrd="2" destOrd="0" presId="urn:microsoft.com/office/officeart/2005/8/layout/radial5"/>
    <dgm:cxn modelId="{70EDE499-299C-47BC-8E4E-D920F1F0FC4A}" type="presParOf" srcId="{013036EF-916B-42AF-A78E-5A3D28D85989}" destId="{2B81A4DD-D64B-4791-B0D0-963E17593144}" srcOrd="3" destOrd="0" presId="urn:microsoft.com/office/officeart/2005/8/layout/radial5"/>
    <dgm:cxn modelId="{CB8F1A5D-EFC5-446D-B324-4262CF3EB511}" type="presParOf" srcId="{2B81A4DD-D64B-4791-B0D0-963E17593144}" destId="{BEE9AD60-A186-4ECF-9F9B-F913AEA047E9}" srcOrd="0" destOrd="0" presId="urn:microsoft.com/office/officeart/2005/8/layout/radial5"/>
    <dgm:cxn modelId="{A680EC78-761A-4BD9-9980-78431D121CB9}" type="presParOf" srcId="{013036EF-916B-42AF-A78E-5A3D28D85989}" destId="{92DC2C90-65E5-48D6-8649-7008A69D5667}" srcOrd="4" destOrd="0" presId="urn:microsoft.com/office/officeart/2005/8/layout/radial5"/>
    <dgm:cxn modelId="{AD56F52A-AB3E-4BF7-AD16-7FD37FD22D13}" type="presParOf" srcId="{013036EF-916B-42AF-A78E-5A3D28D85989}" destId="{7A7D5E74-322B-48E6-BF52-6C246C29F0CE}" srcOrd="5" destOrd="0" presId="urn:microsoft.com/office/officeart/2005/8/layout/radial5"/>
    <dgm:cxn modelId="{E9CE5208-F6F5-44B5-A9FE-0F627CE8E217}" type="presParOf" srcId="{7A7D5E74-322B-48E6-BF52-6C246C29F0CE}" destId="{9A57F308-1224-4BA7-9E4D-F1EBA1893C73}" srcOrd="0" destOrd="0" presId="urn:microsoft.com/office/officeart/2005/8/layout/radial5"/>
    <dgm:cxn modelId="{D98FD76A-58EA-41E5-8073-D5764539CE6E}" type="presParOf" srcId="{013036EF-916B-42AF-A78E-5A3D28D85989}" destId="{E2C84188-66E2-45C7-91E0-19A6C697643F}" srcOrd="6" destOrd="0" presId="urn:microsoft.com/office/officeart/2005/8/layout/radial5"/>
    <dgm:cxn modelId="{14FB9CE3-8B47-4EEF-9AA1-BEE0710874D8}" type="presParOf" srcId="{013036EF-916B-42AF-A78E-5A3D28D85989}" destId="{58ACBCA7-F9FF-4548-B33A-E0F6B1DC5464}" srcOrd="7" destOrd="0" presId="urn:microsoft.com/office/officeart/2005/8/layout/radial5"/>
    <dgm:cxn modelId="{B1470AFF-092D-4D4F-93BA-72141ADE06E1}" type="presParOf" srcId="{58ACBCA7-F9FF-4548-B33A-E0F6B1DC5464}" destId="{BDB2B19B-FFA5-428A-8D13-FC823BCD2DFD}" srcOrd="0" destOrd="0" presId="urn:microsoft.com/office/officeart/2005/8/layout/radial5"/>
    <dgm:cxn modelId="{D5EEC205-5DC1-4B6F-B3CD-87260AE87A75}" type="presParOf" srcId="{013036EF-916B-42AF-A78E-5A3D28D85989}" destId="{BAD3D990-AA0D-4A0F-9644-9BA23CAA671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11962-2BA1-4882-92E5-773312FEC44D}">
      <dsp:nvSpPr>
        <dsp:cNvPr id="0" name=""/>
        <dsp:cNvSpPr/>
      </dsp:nvSpPr>
      <dsp:spPr>
        <a:xfrm>
          <a:off x="1324246" y="0"/>
          <a:ext cx="4853136" cy="4853136"/>
        </a:xfrm>
        <a:prstGeom prst="triangl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7A9E36A-5BD1-4BF3-8B8F-748AE2EA9417}">
      <dsp:nvSpPr>
        <dsp:cNvPr id="0" name=""/>
        <dsp:cNvSpPr/>
      </dsp:nvSpPr>
      <dsp:spPr>
        <a:xfrm>
          <a:off x="3750814" y="485787"/>
          <a:ext cx="3154538" cy="690055"/>
        </a:xfrm>
        <a:prstGeom prst="round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r-HR" sz="1700" b="1" kern="1200"/>
            <a:t>SAMOAKTUALIZACIJA</a:t>
          </a:r>
        </a:p>
      </dsp:txBody>
      <dsp:txXfrm>
        <a:off x="3784500" y="519473"/>
        <a:ext cx="3087166" cy="622683"/>
      </dsp:txXfrm>
    </dsp:sp>
    <dsp:sp modelId="{F0BB6626-6302-4F62-96A9-02C0896B912E}">
      <dsp:nvSpPr>
        <dsp:cNvPr id="0" name=""/>
        <dsp:cNvSpPr/>
      </dsp:nvSpPr>
      <dsp:spPr>
        <a:xfrm>
          <a:off x="3750814" y="1262099"/>
          <a:ext cx="3154538" cy="690055"/>
        </a:xfrm>
        <a:prstGeom prst="round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r-HR" sz="1700" b="1" kern="1200"/>
            <a:t>POTREBE EGA</a:t>
          </a:r>
        </a:p>
      </dsp:txBody>
      <dsp:txXfrm>
        <a:off x="3784500" y="1295785"/>
        <a:ext cx="3087166" cy="622683"/>
      </dsp:txXfrm>
    </dsp:sp>
    <dsp:sp modelId="{4BC764F2-F5EB-4964-9DE9-0A0EE41C70CE}">
      <dsp:nvSpPr>
        <dsp:cNvPr id="0" name=""/>
        <dsp:cNvSpPr/>
      </dsp:nvSpPr>
      <dsp:spPr>
        <a:xfrm>
          <a:off x="3750814" y="2038411"/>
          <a:ext cx="3154538" cy="690055"/>
        </a:xfrm>
        <a:prstGeom prst="round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r-HR" sz="1700" b="1" kern="1200"/>
            <a:t>DRUŠTVENE POTREBE</a:t>
          </a:r>
        </a:p>
      </dsp:txBody>
      <dsp:txXfrm>
        <a:off x="3784500" y="2072097"/>
        <a:ext cx="3087166" cy="622683"/>
      </dsp:txXfrm>
    </dsp:sp>
    <dsp:sp modelId="{ECAB3F8E-6D45-42D3-83C7-A3914A2C4211}">
      <dsp:nvSpPr>
        <dsp:cNvPr id="0" name=""/>
        <dsp:cNvSpPr/>
      </dsp:nvSpPr>
      <dsp:spPr>
        <a:xfrm>
          <a:off x="3750814" y="2814724"/>
          <a:ext cx="3154538" cy="690055"/>
        </a:xfrm>
        <a:prstGeom prst="round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r-HR" sz="1700" b="1" kern="1200"/>
            <a:t>POTREBE ZA SIGURNOŠĆU I ZAŠTITOM</a:t>
          </a:r>
        </a:p>
      </dsp:txBody>
      <dsp:txXfrm>
        <a:off x="3784500" y="2848410"/>
        <a:ext cx="3087166" cy="622683"/>
      </dsp:txXfrm>
    </dsp:sp>
    <dsp:sp modelId="{3631C2AD-A3E5-48AD-BC0B-BB12D6CB570D}">
      <dsp:nvSpPr>
        <dsp:cNvPr id="0" name=""/>
        <dsp:cNvSpPr/>
      </dsp:nvSpPr>
      <dsp:spPr>
        <a:xfrm>
          <a:off x="3750814" y="3591036"/>
          <a:ext cx="3154538" cy="690055"/>
        </a:xfrm>
        <a:prstGeom prst="round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r-HR" sz="1700" b="1" kern="1200"/>
            <a:t>FIZIOLOŠKE POTREBE</a:t>
          </a:r>
        </a:p>
      </dsp:txBody>
      <dsp:txXfrm>
        <a:off x="3784500" y="3624722"/>
        <a:ext cx="3087166" cy="622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2DFCD-0D93-4CEE-9AA2-1785E422C92D}">
      <dsp:nvSpPr>
        <dsp:cNvPr id="0" name=""/>
        <dsp:cNvSpPr/>
      </dsp:nvSpPr>
      <dsp:spPr>
        <a:xfrm>
          <a:off x="0" y="0"/>
          <a:ext cx="6336792" cy="81467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r-HR" sz="3200" b="0" kern="1200"/>
            <a:t>KONCEPCIJA PROIZVODNJE</a:t>
          </a:r>
        </a:p>
      </dsp:txBody>
      <dsp:txXfrm>
        <a:off x="23861" y="23861"/>
        <a:ext cx="5362379" cy="766951"/>
      </dsp:txXfrm>
    </dsp:sp>
    <dsp:sp modelId="{3CA2844D-46BE-4E65-BBD6-A0C2DD2BCDB3}">
      <dsp:nvSpPr>
        <dsp:cNvPr id="0" name=""/>
        <dsp:cNvSpPr/>
      </dsp:nvSpPr>
      <dsp:spPr>
        <a:xfrm>
          <a:off x="473202" y="927822"/>
          <a:ext cx="6336792" cy="81467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r-HR" sz="3200" b="0" kern="1200"/>
            <a:t>KONCEPCIJA PROIZVODA</a:t>
          </a:r>
        </a:p>
      </dsp:txBody>
      <dsp:txXfrm>
        <a:off x="497063" y="951683"/>
        <a:ext cx="5286330" cy="766951"/>
      </dsp:txXfrm>
    </dsp:sp>
    <dsp:sp modelId="{2712895E-F25F-4B4E-ACE4-7F4AFF67A3A3}">
      <dsp:nvSpPr>
        <dsp:cNvPr id="0" name=""/>
        <dsp:cNvSpPr/>
      </dsp:nvSpPr>
      <dsp:spPr>
        <a:xfrm>
          <a:off x="946404" y="1855644"/>
          <a:ext cx="6336792" cy="81467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r-HR" sz="3200" b="0" kern="1200"/>
            <a:t>KONCEPCIJA PRODAJE</a:t>
          </a:r>
        </a:p>
      </dsp:txBody>
      <dsp:txXfrm>
        <a:off x="970265" y="1879505"/>
        <a:ext cx="5286330" cy="766951"/>
      </dsp:txXfrm>
    </dsp:sp>
    <dsp:sp modelId="{1F905F65-6A86-4F46-AE41-42E7D1E29817}">
      <dsp:nvSpPr>
        <dsp:cNvPr id="0" name=""/>
        <dsp:cNvSpPr/>
      </dsp:nvSpPr>
      <dsp:spPr>
        <a:xfrm>
          <a:off x="1419605" y="2783467"/>
          <a:ext cx="6336792" cy="81467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r-HR" sz="3200" b="0" kern="1200"/>
            <a:t>MARKETING KONCEPCIJA</a:t>
          </a:r>
        </a:p>
      </dsp:txBody>
      <dsp:txXfrm>
        <a:off x="1443466" y="2807328"/>
        <a:ext cx="5286330" cy="766951"/>
      </dsp:txXfrm>
    </dsp:sp>
    <dsp:sp modelId="{E3C9E19E-2161-44B7-A0FA-622868226AD8}">
      <dsp:nvSpPr>
        <dsp:cNvPr id="0" name=""/>
        <dsp:cNvSpPr/>
      </dsp:nvSpPr>
      <dsp:spPr>
        <a:xfrm>
          <a:off x="1892808" y="3711289"/>
          <a:ext cx="6336792" cy="81467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r-HR" sz="3200" b="0" kern="1200"/>
            <a:t>HOLISTIČKI MARKETING</a:t>
          </a:r>
        </a:p>
      </dsp:txBody>
      <dsp:txXfrm>
        <a:off x="1916669" y="3735150"/>
        <a:ext cx="5286330" cy="766951"/>
      </dsp:txXfrm>
    </dsp:sp>
    <dsp:sp modelId="{DB2C2132-6B42-42C3-97C7-85DBB0E6422F}">
      <dsp:nvSpPr>
        <dsp:cNvPr id="0" name=""/>
        <dsp:cNvSpPr/>
      </dsp:nvSpPr>
      <dsp:spPr>
        <a:xfrm>
          <a:off x="5807254" y="595164"/>
          <a:ext cx="529537" cy="529537"/>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hr-HR" sz="2400" b="0" kern="1200"/>
        </a:p>
      </dsp:txBody>
      <dsp:txXfrm>
        <a:off x="5926400" y="595164"/>
        <a:ext cx="291245" cy="398477"/>
      </dsp:txXfrm>
    </dsp:sp>
    <dsp:sp modelId="{02296C52-65FA-4E1C-B894-C40B0D99D8E2}">
      <dsp:nvSpPr>
        <dsp:cNvPr id="0" name=""/>
        <dsp:cNvSpPr/>
      </dsp:nvSpPr>
      <dsp:spPr>
        <a:xfrm>
          <a:off x="6280456" y="1522986"/>
          <a:ext cx="529537" cy="529537"/>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hr-HR" sz="2400" b="0" kern="1200"/>
        </a:p>
      </dsp:txBody>
      <dsp:txXfrm>
        <a:off x="6399602" y="1522986"/>
        <a:ext cx="291245" cy="398477"/>
      </dsp:txXfrm>
    </dsp:sp>
    <dsp:sp modelId="{428CED30-C6E2-4F12-8EF2-B6C5BFEEE2D3}">
      <dsp:nvSpPr>
        <dsp:cNvPr id="0" name=""/>
        <dsp:cNvSpPr/>
      </dsp:nvSpPr>
      <dsp:spPr>
        <a:xfrm>
          <a:off x="6753658" y="2437231"/>
          <a:ext cx="529537" cy="529537"/>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hr-HR" sz="2400" b="0" kern="1200"/>
        </a:p>
      </dsp:txBody>
      <dsp:txXfrm>
        <a:off x="6872804" y="2437231"/>
        <a:ext cx="291245" cy="398477"/>
      </dsp:txXfrm>
    </dsp:sp>
    <dsp:sp modelId="{ECCA6310-2C4D-4A06-AE3A-A3AC7C6B0F8E}">
      <dsp:nvSpPr>
        <dsp:cNvPr id="0" name=""/>
        <dsp:cNvSpPr/>
      </dsp:nvSpPr>
      <dsp:spPr>
        <a:xfrm>
          <a:off x="7226860" y="3374105"/>
          <a:ext cx="529537" cy="529537"/>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hr-HR" sz="2400" b="0" kern="1200"/>
        </a:p>
      </dsp:txBody>
      <dsp:txXfrm>
        <a:off x="7346006" y="3374105"/>
        <a:ext cx="291245" cy="398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71AE85-36E9-41FE-BE3D-0D94D484BB68}" type="datetimeFigureOut">
              <a:rPr lang="en-US" smtClean="0"/>
              <a:pPr/>
              <a:t>8/21/2014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66349B-579B-446E-944D-2E46BA00820B}" type="slidenum">
              <a:rPr lang="en-US" smtClean="0"/>
              <a:pPr/>
              <a:t>‹#›</a:t>
            </a:fld>
            <a:endParaRPr lang="en-US"/>
          </a:p>
        </p:txBody>
      </p:sp>
    </p:spTree>
    <p:extLst>
      <p:ext uri="{BB962C8B-B14F-4D97-AF65-F5344CB8AC3E}">
        <p14:creationId xmlns:p14="http://schemas.microsoft.com/office/powerpoint/2010/main" val="123891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6349B-579B-446E-944D-2E46BA00820B}" type="slidenum">
              <a:rPr lang="en-US" smtClean="0"/>
              <a:pPr/>
              <a:t>1</a:t>
            </a:fld>
            <a:endParaRPr lang="en-US"/>
          </a:p>
        </p:txBody>
      </p:sp>
    </p:spTree>
    <p:extLst>
      <p:ext uri="{BB962C8B-B14F-4D97-AF65-F5344CB8AC3E}">
        <p14:creationId xmlns:p14="http://schemas.microsoft.com/office/powerpoint/2010/main" val="3546990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PP_SBUSC_TLE_Jigsaw_Puzzle.png"/>
          <p:cNvPicPr>
            <a:picLocks noChangeAspect="1"/>
          </p:cNvPicPr>
          <p:nvPr/>
        </p:nvPicPr>
        <p:blipFill>
          <a:blip r:embed="rId2"/>
          <a:stretch>
            <a:fillRect/>
          </a:stretch>
        </p:blipFill>
        <p:spPr>
          <a:xfrm>
            <a:off x="0" y="0"/>
            <a:ext cx="9144000" cy="6858000"/>
          </a:xfrm>
          <a:prstGeom prst="rect">
            <a:avLst/>
          </a:prstGeom>
          <a:noFill/>
          <a:ln>
            <a:noFill/>
          </a:ln>
        </p:spPr>
      </p:pic>
      <p:sp>
        <p:nvSpPr>
          <p:cNvPr id="2" name="Title 1"/>
          <p:cNvSpPr>
            <a:spLocks noGrp="1"/>
          </p:cNvSpPr>
          <p:nvPr>
            <p:ph type="ctrTitle"/>
          </p:nvPr>
        </p:nvSpPr>
        <p:spPr>
          <a:xfrm>
            <a:off x="1371600" y="152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1600200"/>
            <a:ext cx="6400800" cy="14478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1325D5-6472-49D0-8DFE-CF5F7A983DBF}"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325D5-6472-49D0-8DFE-CF5F7A983DBF}"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325D5-6472-49D0-8DFE-CF5F7A983DBF}"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325D5-6472-49D0-8DFE-CF5F7A983DBF}"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325D5-6472-49D0-8DFE-CF5F7A983DBF}"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325D5-6472-49D0-8DFE-CF5F7A983DBF}"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371600"/>
            <a:ext cx="9144000" cy="5486400"/>
          </a:xfrm>
          <a:prstGeom prst="rect">
            <a:avLst/>
          </a:prstGeom>
          <a:gradFill flip="none" rotWithShape="1">
            <a:gsLst>
              <a:gs pos="29000">
                <a:schemeClr val="accent1"/>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PP_SBUSC_TXT_Jigsaw_Puzzle.png"/>
          <p:cNvPicPr>
            <a:picLocks noChangeAspect="1"/>
          </p:cNvPicPr>
          <p:nvPr userDrawn="1"/>
        </p:nvPicPr>
        <p:blipFill>
          <a:blip r:embed="rId2"/>
          <a:srcRect b="80000"/>
          <a:stretch>
            <a:fillRect/>
          </a:stretch>
        </p:blipFill>
        <p:spPr>
          <a:xfrm>
            <a:off x="0" y="0"/>
            <a:ext cx="9144000" cy="1371600"/>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325D5-6472-49D0-8DFE-CF5F7A983DBF}"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8" name="Rectangle 7"/>
          <p:cNvSpPr/>
          <p:nvPr userDrawn="1"/>
        </p:nvSpPr>
        <p:spPr>
          <a:xfrm>
            <a:off x="0" y="0"/>
            <a:ext cx="9144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PP_SBUSC_TXT_Jigsaw_Puzzle.png"/>
          <p:cNvPicPr>
            <a:picLocks noChangeAspect="1"/>
          </p:cNvPicPr>
          <p:nvPr userDrawn="1"/>
        </p:nvPicPr>
        <p:blipFill>
          <a:blip r:embed="rId2"/>
          <a:srcRect b="80000"/>
          <a:stretch>
            <a:fillRect/>
          </a:stretch>
        </p:blipFill>
        <p:spPr>
          <a:xfrm>
            <a:off x="0" y="0"/>
            <a:ext cx="9144000" cy="1371600"/>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1325D5-6472-49D0-8DFE-CF5F7A983DBF}"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325D5-6472-49D0-8DFE-CF5F7A983DBF}"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1325D5-6472-49D0-8DFE-CF5F7A983DBF}"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1325D5-6472-49D0-8DFE-CF5F7A983DBF}"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1325D5-6472-49D0-8DFE-CF5F7A983DBF}"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325D5-6472-49D0-8DFE-CF5F7A983DBF}"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81A172-2591-45B3-9E35-7E31970F62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PP_SBUSC_TXT_Jigsaw_Puzzle.png"/>
          <p:cNvPicPr>
            <a:picLocks noChangeAspect="1"/>
          </p:cNvPicPr>
          <p:nvPr/>
        </p:nvPicPr>
        <p:blipFill>
          <a:blip r:embed="rId15"/>
          <a:stretch>
            <a:fillRect/>
          </a:stretch>
        </p:blipFill>
        <p:spPr>
          <a:xfrm>
            <a:off x="0" y="0"/>
            <a:ext cx="9144000" cy="6858000"/>
          </a:xfrm>
          <a:prstGeom prst="rect">
            <a:avLst/>
          </a:prstGeom>
          <a:noFill/>
          <a:ln>
            <a:noFill/>
          </a:ln>
        </p:spPr>
      </p:pic>
      <p:sp>
        <p:nvSpPr>
          <p:cNvPr id="2" name="Title Placeholder 1"/>
          <p:cNvSpPr>
            <a:spLocks noGrp="1"/>
          </p:cNvSpPr>
          <p:nvPr>
            <p:ph type="title"/>
          </p:nvPr>
        </p:nvSpPr>
        <p:spPr>
          <a:xfrm>
            <a:off x="0" y="76200"/>
            <a:ext cx="7467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325D5-6472-49D0-8DFE-CF5F7A983DBF}" type="datetimeFigureOut">
              <a:rPr lang="en-US" smtClean="0"/>
              <a:pPr/>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1A172-2591-45B3-9E35-7E31970F62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11" Type="http://schemas.openxmlformats.org/officeDocument/2006/relationships/image" Target="../media/image28.jpe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t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3645024"/>
            <a:ext cx="2935188" cy="864096"/>
          </a:xfrm>
        </p:spPr>
        <p:txBody>
          <a:bodyPr>
            <a:normAutofit fontScale="85000" lnSpcReduction="20000"/>
          </a:bodyPr>
          <a:lstStyle/>
          <a:p>
            <a:r>
              <a:rPr lang="hr-HR" dirty="0" smtClean="0"/>
              <a:t>Nastavna </a:t>
            </a:r>
          </a:p>
          <a:p>
            <a:r>
              <a:rPr lang="hr-HR" dirty="0" smtClean="0"/>
              <a:t>cjelina 1</a:t>
            </a:r>
            <a:endParaRPr lang="en-US" dirty="0"/>
          </a:p>
        </p:txBody>
      </p:sp>
      <p:sp>
        <p:nvSpPr>
          <p:cNvPr id="4" name="TextBox 3"/>
          <p:cNvSpPr txBox="1"/>
          <p:nvPr/>
        </p:nvSpPr>
        <p:spPr>
          <a:xfrm>
            <a:off x="1331640" y="5949280"/>
            <a:ext cx="7488832" cy="738664"/>
          </a:xfrm>
          <a:prstGeom prst="rect">
            <a:avLst/>
          </a:prstGeom>
          <a:noFill/>
        </p:spPr>
        <p:txBody>
          <a:bodyPr wrap="square" rtlCol="0">
            <a:spAutoFit/>
          </a:bodyPr>
          <a:lstStyle/>
          <a:p>
            <a:pPr algn="r"/>
            <a:r>
              <a:rPr lang="hr-HR" sz="1400" dirty="0" smtClean="0">
                <a:solidFill>
                  <a:schemeClr val="bg1"/>
                </a:solidFill>
                <a:latin typeface="+mj-lt"/>
              </a:rPr>
              <a:t>Udžbenik: MARKETING 3</a:t>
            </a:r>
          </a:p>
          <a:p>
            <a:pPr algn="r"/>
            <a:r>
              <a:rPr lang="hr-HR" sz="1400" dirty="0" smtClean="0">
                <a:solidFill>
                  <a:schemeClr val="bg1"/>
                </a:solidFill>
                <a:latin typeface="+mj-lt"/>
              </a:rPr>
              <a:t>Autori: Maja Martinović, Olivera Jurković Majić, Valentina Pirić, Sanja Arambašić, Katarina Miličević</a:t>
            </a:r>
          </a:p>
          <a:p>
            <a:pPr algn="r"/>
            <a:r>
              <a:rPr lang="hr-HR" sz="1400" dirty="0" smtClean="0">
                <a:solidFill>
                  <a:schemeClr val="bg1"/>
                </a:solidFill>
                <a:latin typeface="+mj-lt"/>
              </a:rPr>
              <a:t>Prezentaciju pripremila: Sanja Arambašić</a:t>
            </a:r>
            <a:endParaRPr lang="hr-HR" sz="1400" dirty="0">
              <a:solidFill>
                <a:schemeClr val="bg1"/>
              </a:solidFill>
              <a:latin typeface="+mj-lt"/>
            </a:endParaRPr>
          </a:p>
        </p:txBody>
      </p:sp>
      <p:sp>
        <p:nvSpPr>
          <p:cNvPr id="5" name="Subtitle 2"/>
          <p:cNvSpPr txBox="1">
            <a:spLocks/>
          </p:cNvSpPr>
          <p:nvPr/>
        </p:nvSpPr>
        <p:spPr>
          <a:xfrm>
            <a:off x="1943200" y="664804"/>
            <a:ext cx="7200800" cy="15067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r-HR" sz="3600" b="1" dirty="0" smtClean="0">
                <a:effectLst>
                  <a:outerShdw blurRad="38100" dist="38100" dir="2700000" algn="tl">
                    <a:srgbClr val="000000">
                      <a:alpha val="43137"/>
                    </a:srgbClr>
                  </a:outerShdw>
                </a:effectLst>
              </a:rPr>
              <a:t>UVODNA RAZMATRANJA O MARKETINGU</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s://encrypted-tbn0.gstatic.com/images?q=tbn:ANd9GcTPHewgdnEf3K8jPoHiAar58M3CPM4qpjjmcXhM0620gE9fI6mV61jdiVOf"/>
          <p:cNvPicPr/>
          <p:nvPr/>
        </p:nvPicPr>
        <p:blipFill>
          <a:blip r:embed="rId2">
            <a:extLst>
              <a:ext uri="{28A0092B-C50C-407E-A947-70E740481C1C}">
                <a14:useLocalDpi xmlns:a14="http://schemas.microsoft.com/office/drawing/2010/main" val="0"/>
              </a:ext>
            </a:extLst>
          </a:blip>
          <a:srcRect/>
          <a:stretch>
            <a:fillRect/>
          </a:stretch>
        </p:blipFill>
        <p:spPr bwMode="auto">
          <a:xfrm>
            <a:off x="4862528" y="4030390"/>
            <a:ext cx="3824272" cy="2259359"/>
          </a:xfrm>
          <a:prstGeom prst="rect">
            <a:avLst/>
          </a:prstGeom>
          <a:noFill/>
          <a:ln>
            <a:noFill/>
          </a:ln>
        </p:spPr>
      </p:pic>
      <p:sp>
        <p:nvSpPr>
          <p:cNvPr id="3" name="Content Placeholder 2"/>
          <p:cNvSpPr>
            <a:spLocks noGrp="1"/>
          </p:cNvSpPr>
          <p:nvPr>
            <p:ph idx="1"/>
          </p:nvPr>
        </p:nvSpPr>
        <p:spPr/>
        <p:txBody>
          <a:bodyPr/>
          <a:lstStyle/>
          <a:p>
            <a:r>
              <a:rPr lang="hr-HR" dirty="0" smtClean="0">
                <a:effectLst>
                  <a:outerShdw blurRad="38100" dist="38100" dir="2700000" algn="tl">
                    <a:srgbClr val="000000">
                      <a:alpha val="43137"/>
                    </a:srgbClr>
                  </a:outerShdw>
                </a:effectLst>
              </a:rPr>
              <a:t>Što to znači?</a:t>
            </a:r>
            <a:endParaRPr lang="hr-HR" dirty="0">
              <a:effectLst>
                <a:outerShdw blurRad="38100" dist="38100" dir="2700000" algn="tl">
                  <a:srgbClr val="000000">
                    <a:alpha val="43137"/>
                  </a:srgbClr>
                </a:outerShdw>
              </a:effectLst>
            </a:endParaRPr>
          </a:p>
          <a:p>
            <a:pPr lvl="1"/>
            <a:r>
              <a:rPr lang="hr-HR" dirty="0"/>
              <a:t>Marketeri mogu promovirati ideju da će kupnja Mercedesa utjecati na nečiji pozitivan image i da će kupnja Mercedesa zadovoljiti nečiju želju za društvenim ugledom, no nisu </a:t>
            </a:r>
            <a:r>
              <a:rPr lang="hr-HR" dirty="0" smtClean="0"/>
              <a:t>oni ti koji </a:t>
            </a:r>
            <a:r>
              <a:rPr lang="hr-HR" dirty="0"/>
              <a:t>su stvorili potrebu za društvenim ugledom</a:t>
            </a:r>
          </a:p>
          <a:p>
            <a:endParaRPr lang="hr-HR" dirty="0"/>
          </a:p>
        </p:txBody>
      </p:sp>
      <p:sp>
        <p:nvSpPr>
          <p:cNvPr id="7" name="Title 1"/>
          <p:cNvSpPr>
            <a:spLocks noGrp="1"/>
          </p:cNvSpPr>
          <p:nvPr>
            <p:ph type="title"/>
          </p:nvPr>
        </p:nvSpPr>
        <p:spPr/>
        <p:txBody>
          <a:bodyPr>
            <a:normAutofit fontScale="90000"/>
          </a:bodyPr>
          <a:lstStyle/>
          <a:p>
            <a:r>
              <a:rPr lang="hr-HR" dirty="0" smtClean="0"/>
              <a:t>1.1. POJMOVNO ODREĐENJE MARKETINGA</a:t>
            </a:r>
            <a:endParaRPr lang="hr-HR" dirty="0"/>
          </a:p>
        </p:txBody>
      </p:sp>
      <p:sp>
        <p:nvSpPr>
          <p:cNvPr id="8"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3610168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hr-HR" dirty="0" smtClean="0"/>
              <a:t>Marketing ne djeluje samo u smjeru stvaranja i stimuliranja potražnje</a:t>
            </a:r>
          </a:p>
          <a:p>
            <a:pPr marL="0" lvl="0" indent="0">
              <a:buNone/>
            </a:pPr>
            <a:endParaRPr lang="hr-HR" b="1" dirty="0" smtClean="0">
              <a:effectLst>
                <a:outerShdw blurRad="50800" dist="38100" dir="18900000" algn="bl">
                  <a:srgbClr val="000000">
                    <a:alpha val="40000"/>
                  </a:srgbClr>
                </a:outerShdw>
              </a:effectLst>
            </a:endParaRPr>
          </a:p>
          <a:p>
            <a:pPr lvl="0"/>
            <a:r>
              <a:rPr lang="hr-HR" b="1" dirty="0" smtClean="0">
                <a:effectLst>
                  <a:outerShdw blurRad="50800" dist="38100" dir="18900000" algn="bl">
                    <a:srgbClr val="000000">
                      <a:alpha val="40000"/>
                    </a:srgbClr>
                  </a:outerShdw>
                </a:effectLst>
              </a:rPr>
              <a:t>Vrlo često je marketing </a:t>
            </a:r>
            <a:r>
              <a:rPr lang="hr-HR" b="1" dirty="0">
                <a:effectLst>
                  <a:outerShdw blurRad="50800" dist="38100" dir="18900000" algn="bl">
                    <a:srgbClr val="000000">
                      <a:alpha val="40000"/>
                    </a:srgbClr>
                  </a:outerShdw>
                </a:effectLst>
              </a:rPr>
              <a:t> </a:t>
            </a:r>
            <a:r>
              <a:rPr lang="hr-HR" b="1" dirty="0" smtClean="0">
                <a:effectLst>
                  <a:outerShdw blurRad="50800" dist="38100" dir="18900000" algn="bl">
                    <a:srgbClr val="000000">
                      <a:alpha val="40000"/>
                    </a:srgbClr>
                  </a:outerShdw>
                </a:effectLst>
              </a:rPr>
              <a:t>„oruđe” kojim se nastoji smanjiti potražnja za nekim proizvodima - nepoželjna </a:t>
            </a:r>
            <a:r>
              <a:rPr lang="hr-HR" b="1" dirty="0">
                <a:effectLst>
                  <a:outerShdw blurRad="50800" dist="38100" dir="18900000" algn="bl">
                    <a:srgbClr val="000000">
                      <a:alpha val="40000"/>
                    </a:srgbClr>
                  </a:outerShdw>
                </a:effectLst>
              </a:rPr>
              <a:t>potražnja</a:t>
            </a:r>
            <a:r>
              <a:rPr lang="hr-HR" dirty="0"/>
              <a:t> </a:t>
            </a:r>
            <a:r>
              <a:rPr lang="hr-HR" dirty="0" smtClean="0"/>
              <a:t>–potražnja </a:t>
            </a:r>
            <a:r>
              <a:rPr lang="hr-HR" dirty="0"/>
              <a:t>prema nepoželjnim proizvodima: alkohol, cigarete, droge. </a:t>
            </a:r>
            <a:endParaRPr lang="hr-HR" dirty="0" smtClean="0"/>
          </a:p>
          <a:p>
            <a:endParaRPr lang="hr-HR" dirty="0"/>
          </a:p>
        </p:txBody>
      </p:sp>
      <p:sp>
        <p:nvSpPr>
          <p:cNvPr id="4" name="Title 1"/>
          <p:cNvSpPr>
            <a:spLocks noGrp="1"/>
          </p:cNvSpPr>
          <p:nvPr>
            <p:ph type="title"/>
          </p:nvPr>
        </p:nvSpPr>
        <p:spPr/>
        <p:txBody>
          <a:bodyPr>
            <a:normAutofit fontScale="90000"/>
          </a:bodyPr>
          <a:lstStyle/>
          <a:p>
            <a:r>
              <a:rPr lang="hr-HR" dirty="0" smtClean="0"/>
              <a:t>1.1. POJMOVNO ODREĐENJE MARKETINGA</a:t>
            </a:r>
            <a:endParaRPr lang="hr-HR" dirty="0"/>
          </a:p>
        </p:txBody>
      </p:sp>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1314822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r-HR" dirty="0"/>
              <a:t>Provode se kampanje društvenog marketinga kojima se nastoji promijeniti svijest ljudi i </a:t>
            </a:r>
            <a:r>
              <a:rPr lang="hr-HR" dirty="0" smtClean="0"/>
              <a:t>smanjiti dostupnost određenih proizvoda</a:t>
            </a:r>
            <a:endParaRPr lang="hr-HR" dirty="0"/>
          </a:p>
          <a:p>
            <a:pPr marL="0" indent="0">
              <a:buNone/>
            </a:pPr>
            <a:endParaRPr lang="hr-HR" dirty="0"/>
          </a:p>
        </p:txBody>
      </p:sp>
      <p:sp>
        <p:nvSpPr>
          <p:cNvPr id="4" name="Title 1"/>
          <p:cNvSpPr>
            <a:spLocks noGrp="1"/>
          </p:cNvSpPr>
          <p:nvPr>
            <p:ph type="title"/>
          </p:nvPr>
        </p:nvSpPr>
        <p:spPr/>
        <p:txBody>
          <a:bodyPr>
            <a:normAutofit fontScale="90000"/>
          </a:bodyPr>
          <a:lstStyle/>
          <a:p>
            <a:r>
              <a:rPr lang="hr-HR" dirty="0" smtClean="0"/>
              <a:t>1.1. POJMOVNO ODREĐENJE MARKETINGA</a:t>
            </a:r>
            <a:endParaRPr lang="hr-HR" dirty="0"/>
          </a:p>
        </p:txBody>
      </p:sp>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pic>
        <p:nvPicPr>
          <p:cNvPr id="6" name="Picture 5" descr="http://www.poslovni-savjetnik.com/sites/default/files/resize/Plava_zena_ronhill-299x142.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3429000"/>
            <a:ext cx="4163149" cy="2406054"/>
          </a:xfrm>
          <a:prstGeom prst="rect">
            <a:avLst/>
          </a:prstGeom>
          <a:noFill/>
          <a:ln>
            <a:noFill/>
          </a:ln>
        </p:spPr>
      </p:pic>
      <p:pic>
        <p:nvPicPr>
          <p:cNvPr id="7" name="Picture 6" descr="http://www.ipress.hr/gallery/albums/userpics/ronhil-v.jpg"/>
          <p:cNvPicPr/>
          <p:nvPr/>
        </p:nvPicPr>
        <p:blipFill>
          <a:blip r:embed="rId3">
            <a:extLst>
              <a:ext uri="{28A0092B-C50C-407E-A947-70E740481C1C}">
                <a14:useLocalDpi xmlns:a14="http://schemas.microsoft.com/office/drawing/2010/main" val="0"/>
              </a:ext>
            </a:extLst>
          </a:blip>
          <a:srcRect/>
          <a:stretch>
            <a:fillRect/>
          </a:stretch>
        </p:blipFill>
        <p:spPr bwMode="auto">
          <a:xfrm>
            <a:off x="5036840" y="3594025"/>
            <a:ext cx="3218656" cy="2067223"/>
          </a:xfrm>
          <a:prstGeom prst="rect">
            <a:avLst/>
          </a:prstGeom>
          <a:noFill/>
          <a:ln>
            <a:noFill/>
          </a:ln>
        </p:spPr>
      </p:pic>
    </p:spTree>
    <p:extLst>
      <p:ext uri="{BB962C8B-B14F-4D97-AF65-F5344CB8AC3E}">
        <p14:creationId xmlns:p14="http://schemas.microsoft.com/office/powerpoint/2010/main" val="2752014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štujte naše znakov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141" y="1600200"/>
            <a:ext cx="7849717" cy="4525963"/>
          </a:xfrm>
          <a:prstGeom prst="rect">
            <a:avLst/>
          </a:prstGeom>
          <a:noFill/>
          <a:ln>
            <a:noFill/>
          </a:ln>
        </p:spPr>
      </p:pic>
      <p:sp>
        <p:nvSpPr>
          <p:cNvPr id="5" name="Title 1"/>
          <p:cNvSpPr>
            <a:spLocks noGrp="1"/>
          </p:cNvSpPr>
          <p:nvPr>
            <p:ph type="title"/>
          </p:nvPr>
        </p:nvSpPr>
        <p:spPr/>
        <p:txBody>
          <a:bodyPr>
            <a:normAutofit fontScale="90000"/>
          </a:bodyPr>
          <a:lstStyle/>
          <a:p>
            <a:r>
              <a:rPr lang="hr-HR" dirty="0" smtClean="0"/>
              <a:t>1.1. POJMOVNO ODREĐENJE MARKETINGA</a:t>
            </a:r>
            <a:endParaRPr lang="hr-HR" dirty="0"/>
          </a:p>
        </p:txBody>
      </p:sp>
      <p:sp>
        <p:nvSpPr>
          <p:cNvPr id="6"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2076002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http://kako.hr/slike/clanak/kako-slojevito-iati-kos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893" y="5359457"/>
            <a:ext cx="1985588" cy="14873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8" name="Picture 6" descr="http://metro-portal.hr/img/repository/2010/09/medium/odjeca_shutterst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4304"/>
            <a:ext cx="2231167" cy="144369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vidi.hr/var/ezflow_site/storage/images/racunala/novosti/video-samsung-predstavio-mobitel-sa-zakrivljenim-ekranom/189499-1-cro-HR/VIDEO-Samsung-predstavio-mobitel-sa-zakrivljenim-ekranom_VIDIClanakNaslov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585145"/>
            <a:ext cx="2132112" cy="1435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hr-HR" dirty="0" smtClean="0"/>
              <a:t>1.2. TRŽIŠTE I TRŽIŠNA RAZMJENA</a:t>
            </a:r>
            <a:endParaRPr lang="hr-HR" dirty="0"/>
          </a:p>
        </p:txBody>
      </p:sp>
      <p:sp>
        <p:nvSpPr>
          <p:cNvPr id="3" name="Content Placeholder 2"/>
          <p:cNvSpPr>
            <a:spLocks noGrp="1"/>
          </p:cNvSpPr>
          <p:nvPr>
            <p:ph idx="1"/>
          </p:nvPr>
        </p:nvSpPr>
        <p:spPr/>
        <p:txBody>
          <a:bodyPr>
            <a:normAutofit/>
          </a:bodyPr>
          <a:lstStyle/>
          <a:p>
            <a:pPr lvl="0"/>
            <a:r>
              <a:rPr lang="hr-HR" dirty="0"/>
              <a:t>U središtu definicije marketinga je razmjena koja se odvija na </a:t>
            </a:r>
            <a:r>
              <a:rPr lang="hr-HR" dirty="0" smtClean="0"/>
              <a:t>tržištu</a:t>
            </a:r>
          </a:p>
          <a:p>
            <a:pPr lvl="0"/>
            <a:endParaRPr lang="hr-HR" dirty="0"/>
          </a:p>
          <a:p>
            <a:pPr lvl="0"/>
            <a:r>
              <a:rPr lang="hr-HR" dirty="0" smtClean="0"/>
              <a:t>Razmjenom dolazimo </a:t>
            </a:r>
            <a:r>
              <a:rPr lang="hr-HR" dirty="0"/>
              <a:t>do onoga što mi </a:t>
            </a:r>
            <a:r>
              <a:rPr lang="hr-HR" dirty="0" smtClean="0"/>
              <a:t>želimo</a:t>
            </a:r>
            <a:endParaRPr lang="hr-HR" dirty="0"/>
          </a:p>
          <a:p>
            <a:endParaRPr lang="hr-HR" dirty="0"/>
          </a:p>
        </p:txBody>
      </p:sp>
      <p:sp>
        <p:nvSpPr>
          <p:cNvPr id="4"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pic>
        <p:nvPicPr>
          <p:cNvPr id="13314" name="Picture 2" descr="http://www.jatrgovac.com/usdocs/funkcionalna-hrana-mid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440" y="3863181"/>
            <a:ext cx="2347453" cy="1377985"/>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www.index.hr/images2/skola-ucionica-skolstvo-62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0295" y="4617122"/>
            <a:ext cx="3183632" cy="15943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782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rmAutofit/>
          </a:bodyPr>
          <a:lstStyle/>
          <a:p>
            <a:pPr lvl="0"/>
            <a:r>
              <a:rPr lang="hr-HR" sz="3400" b="1" dirty="0" smtClean="0">
                <a:effectLst>
                  <a:outerShdw blurRad="38100" dist="38100" dir="2700000" algn="tl">
                    <a:srgbClr val="000000">
                      <a:alpha val="43137"/>
                    </a:srgbClr>
                  </a:outerShdw>
                </a:effectLst>
              </a:rPr>
              <a:t>RAZMJENA </a:t>
            </a:r>
            <a:r>
              <a:rPr lang="hr-HR" sz="3400" b="1" dirty="0">
                <a:effectLst>
                  <a:outerShdw blurRad="38100" dist="38100" dir="2700000" algn="tl">
                    <a:srgbClr val="000000">
                      <a:alpha val="43137"/>
                    </a:srgbClr>
                  </a:outerShdw>
                </a:effectLst>
              </a:rPr>
              <a:t>predstavlja čin nabave željenog predmeta od nekoga putem nuđenja nečega zauzvrat</a:t>
            </a:r>
          </a:p>
          <a:p>
            <a:pPr marL="0" lvl="0" indent="0">
              <a:buNone/>
            </a:pPr>
            <a:endParaRPr lang="hr-HR" dirty="0"/>
          </a:p>
          <a:p>
            <a:pPr lvl="0"/>
            <a:r>
              <a:rPr lang="hr-HR" dirty="0"/>
              <a:t>pojedinac ne može živjeti sam za sebe – proizvesti sve što mu treba i stoga je uvijek u interakciji s </a:t>
            </a:r>
            <a:r>
              <a:rPr lang="hr-HR" dirty="0" smtClean="0"/>
              <a:t>okruženjem</a:t>
            </a:r>
          </a:p>
          <a:p>
            <a:pPr marL="0" lvl="0" indent="0">
              <a:buNone/>
            </a:pPr>
            <a:endParaRPr lang="hr-HR" dirty="0"/>
          </a:p>
        </p:txBody>
      </p:sp>
      <p:sp>
        <p:nvSpPr>
          <p:cNvPr id="4" name="Title 1"/>
          <p:cNvSpPr>
            <a:spLocks noGrp="1"/>
          </p:cNvSpPr>
          <p:nvPr>
            <p:ph type="title"/>
          </p:nvPr>
        </p:nvSpPr>
        <p:spPr/>
        <p:txBody>
          <a:bodyPr>
            <a:normAutofit fontScale="90000"/>
          </a:bodyPr>
          <a:lstStyle/>
          <a:p>
            <a:r>
              <a:rPr lang="hr-HR" dirty="0" smtClean="0"/>
              <a:t>1.2. TRŽIŠTE I TRŽIŠNA RAZMJENA</a:t>
            </a:r>
            <a:endParaRPr lang="hr-HR" dirty="0"/>
          </a:p>
        </p:txBody>
      </p:sp>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2185427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lnSpcReduction="20000"/>
          </a:bodyPr>
          <a:lstStyle/>
          <a:p>
            <a:pPr lvl="0"/>
            <a:r>
              <a:rPr lang="hr-HR" dirty="0"/>
              <a:t>već davno pojedinac je viškove koje je proizvodio mijenjao za ono što nije proizvodio, a bilo mu je potrebno </a:t>
            </a:r>
            <a:r>
              <a:rPr lang="hr-HR" dirty="0" smtClean="0">
                <a:latin typeface="Calibri" panose="020F0502020204030204" pitchFamily="34" charset="0"/>
                <a:cs typeface="Calibri" panose="020F0502020204030204" pitchFamily="34" charset="0"/>
              </a:rPr>
              <a:t>→ </a:t>
            </a:r>
            <a:r>
              <a:rPr lang="hr-HR" dirty="0" smtClean="0"/>
              <a:t>TRAMPA</a:t>
            </a:r>
            <a:r>
              <a:rPr lang="hr-HR" dirty="0"/>
              <a:t>, a takva razmjena se odvijala na trgovima </a:t>
            </a:r>
          </a:p>
          <a:p>
            <a:pPr marL="0" lvl="0" indent="0">
              <a:buNone/>
            </a:pPr>
            <a:endParaRPr lang="hr-HR" dirty="0"/>
          </a:p>
          <a:p>
            <a:pPr lvl="0"/>
            <a:r>
              <a:rPr lang="hr-HR" dirty="0"/>
              <a:t>pojavom NOVCA razmjena  je postala znatno složenija</a:t>
            </a:r>
          </a:p>
          <a:p>
            <a:pPr lvl="0"/>
            <a:endParaRPr lang="hr-HR" dirty="0"/>
          </a:p>
          <a:p>
            <a:pPr lvl="0"/>
            <a:r>
              <a:rPr lang="hr-HR" dirty="0"/>
              <a:t>danas razmjena zbog napretka tehnologije nije vezana samo uz određeni prostor</a:t>
            </a:r>
          </a:p>
          <a:p>
            <a:endParaRPr lang="hr-HR" dirty="0"/>
          </a:p>
        </p:txBody>
      </p:sp>
    </p:spTree>
    <p:extLst>
      <p:ext uri="{BB962C8B-B14F-4D97-AF65-F5344CB8AC3E}">
        <p14:creationId xmlns:p14="http://schemas.microsoft.com/office/powerpoint/2010/main" val="3564926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4504122"/>
              </p:ext>
            </p:extLst>
          </p:nvPr>
        </p:nvGraphicFramePr>
        <p:xfrm>
          <a:off x="-381000" y="1484784"/>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p:nvPr/>
        </p:nvSpPr>
        <p:spPr>
          <a:xfrm rot="1322478">
            <a:off x="6451920" y="1764175"/>
            <a:ext cx="2525354" cy="1380384"/>
          </a:xfrm>
          <a:prstGeom prst="wedgeRoundRectCallout">
            <a:avLst>
              <a:gd name="adj1" fmla="val -98077"/>
              <a:gd name="adj2" fmla="val 746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TRŽIŠNA RAZMJENA je pribavljanje proizvoda, robe ili usluge uz određene UVJETE. </a:t>
            </a:r>
            <a:endParaRPr lang="hr-HR" dirty="0"/>
          </a:p>
        </p:txBody>
      </p:sp>
      <p:sp>
        <p:nvSpPr>
          <p:cNvPr id="6" name="Title 1"/>
          <p:cNvSpPr>
            <a:spLocks noGrp="1"/>
          </p:cNvSpPr>
          <p:nvPr>
            <p:ph type="title"/>
          </p:nvPr>
        </p:nvSpPr>
        <p:spPr/>
        <p:txBody>
          <a:bodyPr>
            <a:normAutofit fontScale="90000"/>
          </a:bodyPr>
          <a:lstStyle/>
          <a:p>
            <a:r>
              <a:rPr lang="hr-HR" dirty="0" smtClean="0"/>
              <a:t>1.2. TRŽIŠTE I TRŽIŠNA RAZMJENA</a:t>
            </a:r>
            <a:endParaRPr lang="hr-HR" dirty="0"/>
          </a:p>
        </p:txBody>
      </p:sp>
      <p:sp>
        <p:nvSpPr>
          <p:cNvPr id="7"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196778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640E770-F109-4C8A-9A13-74FE4AA2B06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320D197-FD6A-483A-B40F-851581A1DEB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93D8C28-0900-4251-A7C2-AD10E31AF26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7F9708BC-E058-4D8D-BE6B-DD11825EE0D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4B77096B-1604-49FB-A3BE-AA3BBE2DA82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BFD5676-607A-414B-BBED-29FDB71598C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852AF11A-B0A1-47CB-9475-501BDE9599C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9E82D819-C0BE-45E2-9B2A-965D190381C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F56C13D1-438C-49BB-9486-3E7B6F41A08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017AD178-8EF9-4F53-8C66-131C9988527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318135C8-49ED-4C87-AA5A-2A906F07F0B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hr-HR" b="1" dirty="0">
                <a:effectLst>
                  <a:outerShdw blurRad="38100" dist="38100" dir="2700000" algn="tl">
                    <a:srgbClr val="000000">
                      <a:alpha val="43137"/>
                    </a:srgbClr>
                  </a:outerShdw>
                </a:effectLst>
              </a:rPr>
              <a:t>TRŽIŠTE – ukupnost odnosa ponude i potražnje za pojedinom </a:t>
            </a:r>
            <a:r>
              <a:rPr lang="hr-HR" b="1" dirty="0" smtClean="0">
                <a:effectLst>
                  <a:outerShdw blurRad="38100" dist="38100" dir="2700000" algn="tl">
                    <a:srgbClr val="000000">
                      <a:alpha val="43137"/>
                    </a:srgbClr>
                  </a:outerShdw>
                </a:effectLst>
              </a:rPr>
              <a:t>robom</a:t>
            </a:r>
          </a:p>
          <a:p>
            <a:pPr lvl="0"/>
            <a:endParaRPr lang="hr-HR" dirty="0"/>
          </a:p>
          <a:p>
            <a:pPr lvl="0"/>
            <a:r>
              <a:rPr lang="hr-HR" dirty="0" smtClean="0"/>
              <a:t>„</a:t>
            </a:r>
            <a:r>
              <a:rPr lang="hr-HR" dirty="0"/>
              <a:t>mjesto“ na kojem se odvija razmjena – susreću se ponuda i </a:t>
            </a:r>
            <a:r>
              <a:rPr lang="hr-HR" dirty="0" smtClean="0"/>
              <a:t>potražnja</a:t>
            </a:r>
          </a:p>
          <a:p>
            <a:pPr marL="0" lvl="0" indent="0">
              <a:buNone/>
            </a:pPr>
            <a:endParaRPr lang="hr-HR" dirty="0"/>
          </a:p>
          <a:p>
            <a:endParaRPr lang="hr-HR" dirty="0"/>
          </a:p>
        </p:txBody>
      </p:sp>
      <p:sp>
        <p:nvSpPr>
          <p:cNvPr id="4" name="Title 1"/>
          <p:cNvSpPr>
            <a:spLocks noGrp="1"/>
          </p:cNvSpPr>
          <p:nvPr>
            <p:ph type="title"/>
          </p:nvPr>
        </p:nvSpPr>
        <p:spPr/>
        <p:txBody>
          <a:bodyPr>
            <a:normAutofit fontScale="90000"/>
          </a:bodyPr>
          <a:lstStyle/>
          <a:p>
            <a:r>
              <a:rPr lang="hr-HR" dirty="0" smtClean="0"/>
              <a:t>1.2. TRŽIŠTE I TRŽIŠNA RAZMJENA</a:t>
            </a:r>
            <a:endParaRPr lang="hr-HR" dirty="0"/>
          </a:p>
        </p:txBody>
      </p:sp>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552449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http://akciomat.rs/kupony/1018/135628128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138887"/>
            <a:ext cx="3183332" cy="232354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vidi.hr/var/ezflow_site/storage/images/racunala/novosti/video-samsung-predstavio-mobitel-sa-zakrivljenim-ekranom/189499-1-cro-HR/VIDEO-Samsung-predstavio-mobitel-sa-zakrivljenim-ekranom_VIDIClanakNaslov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979" y="3966838"/>
            <a:ext cx="2941080" cy="1979574"/>
          </a:xfrm>
          <a:prstGeom prst="rect">
            <a:avLst/>
          </a:prstGeom>
          <a:noFill/>
          <a:extLst>
            <a:ext uri="{909E8E84-426E-40DD-AFC4-6F175D3DCCD1}">
              <a14:hiddenFill xmlns:a14="http://schemas.microsoft.com/office/drawing/2010/main">
                <a:solidFill>
                  <a:srgbClr val="FFFFFF"/>
                </a:solidFill>
              </a14:hiddenFill>
            </a:ext>
          </a:extLst>
        </p:spPr>
      </p:pic>
      <p:pic>
        <p:nvPicPr>
          <p:cNvPr id="4" name="Rezervirano mjesto sadržaja 6" descr="WDW_Logo.jpg"/>
          <p:cNvPicPr/>
          <p:nvPr/>
        </p:nvPicPr>
        <p:blipFill>
          <a:blip r:embed="rId4">
            <a:extLst>
              <a:ext uri="{28A0092B-C50C-407E-A947-70E740481C1C}">
                <a14:useLocalDpi xmlns:a14="http://schemas.microsoft.com/office/drawing/2010/main" val="0"/>
              </a:ext>
            </a:extLst>
          </a:blip>
          <a:srcRect/>
          <a:stretch>
            <a:fillRect/>
          </a:stretch>
        </p:blipFill>
        <p:spPr bwMode="auto">
          <a:xfrm>
            <a:off x="2307986" y="3047151"/>
            <a:ext cx="3151519" cy="1143377"/>
          </a:xfrm>
          <a:prstGeom prst="rect">
            <a:avLst/>
          </a:prstGeom>
          <a:noFill/>
          <a:ln>
            <a:noFill/>
          </a:ln>
          <a:extLst/>
        </p:spPr>
      </p:pic>
      <p:sp>
        <p:nvSpPr>
          <p:cNvPr id="3" name="Content Placeholder 2"/>
          <p:cNvSpPr>
            <a:spLocks noGrp="1"/>
          </p:cNvSpPr>
          <p:nvPr>
            <p:ph idx="1"/>
          </p:nvPr>
        </p:nvSpPr>
        <p:spPr>
          <a:xfrm>
            <a:off x="159710" y="1489456"/>
            <a:ext cx="8229600" cy="4525963"/>
          </a:xfrm>
        </p:spPr>
        <p:txBody>
          <a:bodyPr/>
          <a:lstStyle/>
          <a:p>
            <a:pPr lvl="0"/>
            <a:r>
              <a:rPr lang="hr-HR" b="1" dirty="0">
                <a:effectLst>
                  <a:outerShdw blurRad="50800" dist="38100" dir="18900000" algn="bl">
                    <a:srgbClr val="000000">
                      <a:alpha val="40000"/>
                    </a:srgbClr>
                  </a:outerShdw>
                </a:effectLst>
              </a:rPr>
              <a:t>PREDMETI RAZMJENE</a:t>
            </a:r>
            <a:r>
              <a:rPr lang="hr-HR" dirty="0"/>
              <a:t> – proizvodi, usluge, ideje, iskustva, događaji, osobe, imovina, organizacija i sl.</a:t>
            </a:r>
          </a:p>
          <a:p>
            <a:endParaRPr lang="hr-HR" dirty="0"/>
          </a:p>
        </p:txBody>
      </p:sp>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4134277" y="5753918"/>
            <a:ext cx="2188545" cy="951874"/>
          </a:xfrm>
          <a:prstGeom prst="rect">
            <a:avLst/>
          </a:prstGeom>
          <a:noFill/>
          <a:ln>
            <a:noFill/>
          </a:ln>
          <a:extLst/>
        </p:spPr>
      </p:pic>
      <p:pic>
        <p:nvPicPr>
          <p:cNvPr id="8194" name="Picture 2" descr="http://liderpress.hr/static/media/cache/33/66/33664324b384b983a8af3fe016e406a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1800" y="5360283"/>
            <a:ext cx="2457858" cy="130907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kalendar.dubrovnik.hr/images/korisnici/13bdd2dc8730888c9e5c082ccb732ca5.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245" y="4126448"/>
            <a:ext cx="3801779" cy="254291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p:txBody>
          <a:bodyPr>
            <a:normAutofit fontScale="90000"/>
          </a:bodyPr>
          <a:lstStyle/>
          <a:p>
            <a:r>
              <a:rPr lang="hr-HR" dirty="0" smtClean="0"/>
              <a:t>1.2. TRŽIŠTE I TRŽIŠNA RAZMJENA</a:t>
            </a:r>
            <a:endParaRPr lang="hr-HR" dirty="0"/>
          </a:p>
        </p:txBody>
      </p:sp>
    </p:spTree>
    <p:extLst>
      <p:ext uri="{BB962C8B-B14F-4D97-AF65-F5344CB8AC3E}">
        <p14:creationId xmlns:p14="http://schemas.microsoft.com/office/powerpoint/2010/main" val="3137728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TEME CJELINE 1</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30202475"/>
              </p:ext>
            </p:extLst>
          </p:nvPr>
        </p:nvGraphicFramePr>
        <p:xfrm>
          <a:off x="457200" y="1600200"/>
          <a:ext cx="8229600" cy="4637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611560" y="2136928"/>
            <a:ext cx="7999859" cy="4102993"/>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5" name="Title 1"/>
          <p:cNvSpPr>
            <a:spLocks noGrp="1"/>
          </p:cNvSpPr>
          <p:nvPr>
            <p:ph type="title"/>
          </p:nvPr>
        </p:nvSpPr>
        <p:spPr/>
        <p:txBody>
          <a:bodyPr>
            <a:normAutofit fontScale="90000"/>
          </a:bodyPr>
          <a:lstStyle/>
          <a:p>
            <a:r>
              <a:rPr lang="hr-HR" dirty="0" smtClean="0"/>
              <a:t>1.2. TRŽIŠTE I TRŽIŠNA RAZMJENA</a:t>
            </a:r>
            <a:endParaRPr lang="hr-HR" dirty="0"/>
          </a:p>
        </p:txBody>
      </p:sp>
      <p:sp>
        <p:nvSpPr>
          <p:cNvPr id="6"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
        <p:nvSpPr>
          <p:cNvPr id="7" name="Rectangle 6"/>
          <p:cNvSpPr/>
          <p:nvPr/>
        </p:nvSpPr>
        <p:spPr>
          <a:xfrm>
            <a:off x="1474448" y="1291407"/>
            <a:ext cx="5619039" cy="769441"/>
          </a:xfrm>
          <a:prstGeom prst="rect">
            <a:avLst/>
          </a:prstGeom>
          <a:noFill/>
        </p:spPr>
        <p:txBody>
          <a:bodyPr wrap="none" lIns="91440" tIns="45720" rIns="91440" bIns="45720">
            <a:spAutoFit/>
          </a:bodyPr>
          <a:lstStyle/>
          <a:p>
            <a:pPr algn="ctr"/>
            <a:r>
              <a:rPr lang="hr-HR" sz="4400" b="0" cap="none" spc="0" dirty="0" smtClean="0">
                <a:ln w="0"/>
                <a:solidFill>
                  <a:schemeClr val="accent1"/>
                </a:solidFill>
                <a:effectLst>
                  <a:outerShdw blurRad="38100" dist="25400" dir="5400000" algn="ctr" rotWithShape="0">
                    <a:srgbClr val="6E747A">
                      <a:alpha val="43000"/>
                    </a:srgbClr>
                  </a:outerShdw>
                </a:effectLst>
              </a:rPr>
              <a:t>Proces tržišne razmjene</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7935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1.3. PONUDA I POTRAŽNJA NA TRŽIŠTU – POTREBE I ŽELJE</a:t>
            </a:r>
            <a:endParaRPr lang="hr-HR" dirty="0"/>
          </a:p>
        </p:txBody>
      </p:sp>
      <p:graphicFrame>
        <p:nvGraphicFramePr>
          <p:cNvPr id="4" name="Diagram 3"/>
          <p:cNvGraphicFramePr/>
          <p:nvPr>
            <p:extLst>
              <p:ext uri="{D42A27DB-BD31-4B8C-83A1-F6EECF244321}">
                <p14:modId xmlns:p14="http://schemas.microsoft.com/office/powerpoint/2010/main" val="955014539"/>
              </p:ext>
            </p:extLst>
          </p:nvPr>
        </p:nvGraphicFramePr>
        <p:xfrm>
          <a:off x="373135" y="2140409"/>
          <a:ext cx="8560568" cy="272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3275856" y="2420888"/>
            <a:ext cx="2849790" cy="1966267"/>
          </a:xfrm>
          <a:prstGeom prst="roundRect">
            <a:avLst/>
          </a:prstGeom>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hr-HR" sz="3600" b="1" dirty="0">
                <a:effectLst/>
                <a:ea typeface="Calibri" panose="020F0502020204030204" pitchFamily="34" charset="0"/>
                <a:cs typeface="Times New Roman" panose="02020603050405020304" pitchFamily="18" charset="0"/>
              </a:rPr>
              <a:t>TRŽIŠTE</a:t>
            </a:r>
            <a:endParaRPr lang="hr-HR" dirty="0">
              <a:effectLst/>
              <a:ea typeface="Calibri" panose="020F0502020204030204" pitchFamily="34" charset="0"/>
              <a:cs typeface="Times New Roman" panose="02020603050405020304" pitchFamily="18" charset="0"/>
            </a:endParaRPr>
          </a:p>
          <a:p>
            <a:pPr algn="ctr">
              <a:lnSpc>
                <a:spcPct val="115000"/>
              </a:lnSpc>
              <a:spcAft>
                <a:spcPts val="0"/>
              </a:spcAft>
            </a:pPr>
            <a:r>
              <a:rPr lang="hr-HR" sz="2400" b="1" dirty="0">
                <a:effectLst/>
                <a:ea typeface="Calibri" panose="020F0502020204030204" pitchFamily="34" charset="0"/>
                <a:cs typeface="Times New Roman" panose="02020603050405020304" pitchFamily="18" charset="0"/>
              </a:rPr>
              <a:t>cijena, potrebe i želje potrošača</a:t>
            </a:r>
            <a:endParaRPr lang="hr-HR" dirty="0">
              <a:effectLst/>
              <a:ea typeface="Calibri" panose="020F0502020204030204" pitchFamily="34" charset="0"/>
              <a:cs typeface="Times New Roman" panose="02020603050405020304" pitchFamily="18" charset="0"/>
            </a:endParaRPr>
          </a:p>
        </p:txBody>
      </p:sp>
      <p:sp>
        <p:nvSpPr>
          <p:cNvPr id="6" name="Text Box 57"/>
          <p:cNvSpPr txBox="1"/>
          <p:nvPr/>
        </p:nvSpPr>
        <p:spPr>
          <a:xfrm>
            <a:off x="179512" y="5085163"/>
            <a:ext cx="2376264" cy="125938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r-HR" dirty="0">
                <a:effectLst/>
                <a:ea typeface="Calibri" panose="020F0502020204030204" pitchFamily="34" charset="0"/>
                <a:cs typeface="Times New Roman" panose="02020603050405020304" pitchFamily="18" charset="0"/>
              </a:rPr>
              <a:t>Ukupna količina robe koju proizvođač nudi na tržištu po određenoj cijeni</a:t>
            </a:r>
            <a:endParaRPr lang="hr-HR" sz="1600" dirty="0">
              <a:effectLst/>
              <a:ea typeface="Calibri" panose="020F0502020204030204" pitchFamily="34" charset="0"/>
              <a:cs typeface="Times New Roman" panose="02020603050405020304" pitchFamily="18" charset="0"/>
            </a:endParaRPr>
          </a:p>
        </p:txBody>
      </p:sp>
      <p:sp>
        <p:nvSpPr>
          <p:cNvPr id="7" name="Text Box 58"/>
          <p:cNvSpPr txBox="1"/>
          <p:nvPr/>
        </p:nvSpPr>
        <p:spPr>
          <a:xfrm>
            <a:off x="6669395" y="5054716"/>
            <a:ext cx="2404581" cy="14401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hr-HR" dirty="0">
                <a:effectLst/>
                <a:ea typeface="Calibri" panose="020F0502020204030204" pitchFamily="34" charset="0"/>
                <a:cs typeface="Calibri" panose="020F0502020204030204" pitchFamily="34" charset="0"/>
              </a:rPr>
              <a:t>Ukupna količina robe koju je kupac spreman kupiti po određenoj cijeni</a:t>
            </a:r>
            <a:endParaRPr lang="hr-HR" dirty="0">
              <a:effectLst/>
              <a:ea typeface="Calibri" panose="020F0502020204030204" pitchFamily="34" charset="0"/>
              <a:cs typeface="Times New Roman" panose="02020603050405020304" pitchFamily="18" charset="0"/>
            </a:endParaRPr>
          </a:p>
          <a:p>
            <a:pPr algn="ctr">
              <a:lnSpc>
                <a:spcPct val="115000"/>
              </a:lnSpc>
              <a:spcAft>
                <a:spcPts val="1000"/>
              </a:spcAft>
            </a:pPr>
            <a:r>
              <a:rPr lang="hr-HR" sz="1000" dirty="0">
                <a:effectLst/>
                <a:ea typeface="Calibri" panose="020F0502020204030204" pitchFamily="34" charset="0"/>
                <a:cs typeface="Times New Roman" panose="02020603050405020304" pitchFamily="18" charset="0"/>
              </a:rPr>
              <a:t> </a:t>
            </a:r>
            <a:endParaRPr lang="hr-HR" sz="1100" dirty="0">
              <a:effectLst/>
              <a:ea typeface="Calibri" panose="020F0502020204030204" pitchFamily="34" charset="0"/>
              <a:cs typeface="Times New Roman" panose="02020603050405020304" pitchFamily="18" charset="0"/>
            </a:endParaRPr>
          </a:p>
        </p:txBody>
      </p:sp>
      <p:sp>
        <p:nvSpPr>
          <p:cNvPr id="8" name="Left-Right Arrow 7"/>
          <p:cNvSpPr/>
          <p:nvPr/>
        </p:nvSpPr>
        <p:spPr>
          <a:xfrm>
            <a:off x="2357614" y="4833133"/>
            <a:ext cx="4328447" cy="1511419"/>
          </a:xfrm>
          <a:prstGeom prst="leftRightArrow">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hr-HR" sz="2400" b="1" dirty="0">
                <a:effectLst/>
                <a:ea typeface="Calibri" panose="020F0502020204030204" pitchFamily="34" charset="0"/>
                <a:cs typeface="Times New Roman" panose="02020603050405020304" pitchFamily="18" charset="0"/>
              </a:rPr>
              <a:t>ZAKON PONUDE I POTRAŽNJE</a:t>
            </a:r>
            <a:endParaRPr lang="hr-HR" sz="2000" dirty="0">
              <a:effectLst/>
              <a:ea typeface="Calibri" panose="020F0502020204030204" pitchFamily="34" charset="0"/>
              <a:cs typeface="Times New Roman" panose="02020603050405020304" pitchFamily="18" charset="0"/>
            </a:endParaRPr>
          </a:p>
        </p:txBody>
      </p:sp>
      <p:sp>
        <p:nvSpPr>
          <p:cNvPr id="9"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14497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hr-HR" b="1" dirty="0" smtClean="0">
                <a:effectLst>
                  <a:outerShdw blurRad="50800" dist="38100" dir="18900000" algn="bl">
                    <a:srgbClr val="000000">
                      <a:alpha val="40000"/>
                    </a:srgbClr>
                  </a:outerShdw>
                </a:effectLst>
              </a:rPr>
              <a:t>Marketing počiva na ljudskim potrebama i željama</a:t>
            </a:r>
          </a:p>
          <a:p>
            <a:pPr lvl="0"/>
            <a:endParaRPr lang="hr-HR" b="1" dirty="0">
              <a:effectLst>
                <a:outerShdw blurRad="50800" dist="38100" dir="18900000" algn="bl">
                  <a:srgbClr val="000000">
                    <a:alpha val="40000"/>
                  </a:srgbClr>
                </a:outerShdw>
              </a:effectLst>
            </a:endParaRPr>
          </a:p>
          <a:p>
            <a:pPr lvl="0"/>
            <a:r>
              <a:rPr lang="hr-HR" b="1" dirty="0" smtClean="0">
                <a:effectLst>
                  <a:outerShdw blurRad="50800" dist="38100" dir="18900000" algn="bl">
                    <a:srgbClr val="000000">
                      <a:alpha val="40000"/>
                    </a:srgbClr>
                  </a:outerShdw>
                </a:effectLst>
              </a:rPr>
              <a:t>POTREBA</a:t>
            </a:r>
            <a:r>
              <a:rPr lang="hr-HR" dirty="0" smtClean="0"/>
              <a:t> </a:t>
            </a:r>
            <a:r>
              <a:rPr lang="hr-HR" dirty="0"/>
              <a:t>predstavlja stanje koje se javlja uskraćivanjem nečega i one su pokretač ponašanja potrošača </a:t>
            </a:r>
            <a:endParaRPr lang="hr-HR" dirty="0" smtClean="0"/>
          </a:p>
          <a:p>
            <a:pPr lvl="0"/>
            <a:endParaRPr lang="hr-HR" dirty="0"/>
          </a:p>
          <a:p>
            <a:pPr lvl="0"/>
            <a:r>
              <a:rPr lang="hr-HR" dirty="0" smtClean="0"/>
              <a:t>Potrebe se ne stvaraju već </a:t>
            </a:r>
            <a:r>
              <a:rPr lang="hr-HR" dirty="0"/>
              <a:t>su prisutne, ali se mijenjaju tijekom vremena i ovise o nizu čimbenika</a:t>
            </a:r>
          </a:p>
          <a:p>
            <a:pPr marL="0" indent="0">
              <a:buNone/>
            </a:pPr>
            <a:endParaRPr lang="hr-HR" dirty="0"/>
          </a:p>
          <a:p>
            <a:endParaRPr lang="hr-HR" dirty="0"/>
          </a:p>
        </p:txBody>
      </p:sp>
      <p:sp>
        <p:nvSpPr>
          <p:cNvPr id="4"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
        <p:nvSpPr>
          <p:cNvPr id="5" name="Title 1"/>
          <p:cNvSpPr>
            <a:spLocks noGrp="1"/>
          </p:cNvSpPr>
          <p:nvPr>
            <p:ph type="title"/>
          </p:nvPr>
        </p:nvSpPr>
        <p:spPr/>
        <p:txBody>
          <a:bodyPr>
            <a:normAutofit fontScale="90000"/>
          </a:bodyPr>
          <a:lstStyle/>
          <a:p>
            <a:r>
              <a:rPr lang="hr-HR" dirty="0" smtClean="0"/>
              <a:t>1.3. PONUDA I POTRAŽNJA NA TRŽIŠTU – POTREBE I ŽELJE</a:t>
            </a:r>
            <a:endParaRPr lang="hr-HR" dirty="0"/>
          </a:p>
        </p:txBody>
      </p:sp>
    </p:spTree>
    <p:extLst>
      <p:ext uri="{BB962C8B-B14F-4D97-AF65-F5344CB8AC3E}">
        <p14:creationId xmlns:p14="http://schemas.microsoft.com/office/powerpoint/2010/main" val="425834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dirty="0" smtClean="0"/>
              <a:t>Svi mi zadovoljavamo svakodnevno svoje potrebe</a:t>
            </a:r>
            <a:endParaRPr lang="hr-HR" dirty="0"/>
          </a:p>
        </p:txBody>
      </p:sp>
      <p:sp>
        <p:nvSpPr>
          <p:cNvPr id="4" name="Rectangle 3"/>
          <p:cNvSpPr/>
          <p:nvPr/>
        </p:nvSpPr>
        <p:spPr>
          <a:xfrm>
            <a:off x="465782" y="3377253"/>
            <a:ext cx="2241319" cy="923330"/>
          </a:xfrm>
          <a:prstGeom prst="rect">
            <a:avLst/>
          </a:prstGeom>
          <a:noFill/>
        </p:spPr>
        <p:txBody>
          <a:bodyPr wrap="none" lIns="91440" tIns="45720" rIns="91440" bIns="45720">
            <a:spAutoFit/>
          </a:bodyPr>
          <a:lstStyle/>
          <a:p>
            <a:pPr algn="ctr"/>
            <a:r>
              <a:rPr lang="hr-HR" sz="5400" dirty="0" smtClean="0">
                <a:ln w="0"/>
                <a:effectLst>
                  <a:outerShdw blurRad="38100" dist="19050" dir="2700000" algn="tl" rotWithShape="0">
                    <a:schemeClr val="dk1">
                      <a:alpha val="40000"/>
                    </a:schemeClr>
                  </a:outerShdw>
                </a:effectLst>
              </a:rPr>
              <a:t>HRANA</a:t>
            </a:r>
            <a:endParaRPr lang="en-US" sz="5400" dirty="0">
              <a:ln w="0"/>
              <a:effectLst>
                <a:outerShdw blurRad="38100" dist="19050" dir="2700000" algn="tl" rotWithShape="0">
                  <a:schemeClr val="dk1">
                    <a:alpha val="40000"/>
                  </a:schemeClr>
                </a:outerShdw>
              </a:effectLst>
            </a:endParaRPr>
          </a:p>
        </p:txBody>
      </p:sp>
      <p:sp>
        <p:nvSpPr>
          <p:cNvPr id="5" name="Rectangle 4"/>
          <p:cNvSpPr/>
          <p:nvPr/>
        </p:nvSpPr>
        <p:spPr>
          <a:xfrm>
            <a:off x="3562456" y="4135896"/>
            <a:ext cx="14430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smtClean="0">
                <a:ln/>
                <a:solidFill>
                  <a:schemeClr val="accent4"/>
                </a:solidFill>
              </a:rPr>
              <a:t>PIĆE</a:t>
            </a:r>
            <a:endParaRPr lang="en-US" sz="5400" b="1" dirty="0">
              <a:ln/>
              <a:solidFill>
                <a:schemeClr val="accent4"/>
              </a:solidFill>
            </a:endParaRPr>
          </a:p>
        </p:txBody>
      </p:sp>
      <p:sp>
        <p:nvSpPr>
          <p:cNvPr id="7" name="Rectangle 6"/>
          <p:cNvSpPr/>
          <p:nvPr/>
        </p:nvSpPr>
        <p:spPr>
          <a:xfrm>
            <a:off x="4881918" y="3068960"/>
            <a:ext cx="3847143" cy="923330"/>
          </a:xfrm>
          <a:prstGeom prst="rect">
            <a:avLst/>
          </a:prstGeom>
          <a:noFill/>
        </p:spPr>
        <p:txBody>
          <a:bodyPr wrap="none" lIns="91440" tIns="45720" rIns="91440" bIns="45720">
            <a:spAutoFit/>
          </a:bodyPr>
          <a:lstStyle/>
          <a:p>
            <a:pPr algn="ctr"/>
            <a:r>
              <a:rPr lang="hr-HR" sz="5400" dirty="0" smtClean="0">
                <a:ln w="0"/>
                <a:gradFill>
                  <a:gsLst>
                    <a:gs pos="21000">
                      <a:srgbClr val="53575C"/>
                    </a:gs>
                    <a:gs pos="88000">
                      <a:srgbClr val="C5C7CA"/>
                    </a:gs>
                  </a:gsLst>
                  <a:lin ang="5400000"/>
                </a:gradFill>
              </a:rPr>
              <a:t>STANOVANJE</a:t>
            </a:r>
            <a:endParaRPr lang="en-US" sz="5400" dirty="0">
              <a:ln w="0"/>
              <a:gradFill>
                <a:gsLst>
                  <a:gs pos="21000">
                    <a:srgbClr val="53575C"/>
                  </a:gs>
                  <a:gs pos="88000">
                    <a:srgbClr val="C5C7CA"/>
                  </a:gs>
                </a:gsLst>
                <a:lin ang="5400000"/>
              </a:gradFill>
            </a:endParaRPr>
          </a:p>
        </p:txBody>
      </p:sp>
      <p:sp>
        <p:nvSpPr>
          <p:cNvPr id="8"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
        <p:nvSpPr>
          <p:cNvPr id="9" name="Title 1"/>
          <p:cNvSpPr>
            <a:spLocks noGrp="1"/>
          </p:cNvSpPr>
          <p:nvPr>
            <p:ph type="title"/>
          </p:nvPr>
        </p:nvSpPr>
        <p:spPr/>
        <p:txBody>
          <a:bodyPr>
            <a:normAutofit fontScale="90000"/>
          </a:bodyPr>
          <a:lstStyle/>
          <a:p>
            <a:r>
              <a:rPr lang="hr-HR" dirty="0" smtClean="0"/>
              <a:t>1.3. PONUDA I POTRAŽNJA NA TRŽIŠTU – POTREBE I ŽELJE</a:t>
            </a:r>
            <a:endParaRPr lang="hr-HR" dirty="0"/>
          </a:p>
        </p:txBody>
      </p:sp>
      <p:sp>
        <p:nvSpPr>
          <p:cNvPr id="10" name="Rectangle 9"/>
          <p:cNvSpPr/>
          <p:nvPr/>
        </p:nvSpPr>
        <p:spPr>
          <a:xfrm>
            <a:off x="352152" y="5246639"/>
            <a:ext cx="8376909" cy="830997"/>
          </a:xfrm>
          <a:prstGeom prst="rect">
            <a:avLst/>
          </a:prstGeom>
          <a:noFill/>
        </p:spPr>
        <p:txBody>
          <a:bodyPr wrap="none" lIns="91440" tIns="45720" rIns="91440" bIns="45720">
            <a:spAutoFit/>
          </a:bodyPr>
          <a:lstStyle/>
          <a:p>
            <a:pPr algn="ctr"/>
            <a:r>
              <a:rPr lang="hr-HR" sz="4800" b="0" cap="none" spc="0" dirty="0" smtClean="0">
                <a:ln w="0"/>
                <a:solidFill>
                  <a:schemeClr val="accent1"/>
                </a:solidFill>
                <a:effectLst>
                  <a:outerShdw blurRad="38100" dist="25400" dir="5400000" algn="ctr" rotWithShape="0">
                    <a:srgbClr val="6E747A">
                      <a:alpha val="43000"/>
                    </a:srgbClr>
                  </a:outerShdw>
                </a:effectLst>
              </a:rPr>
              <a:t>Zadovoljavamo li ih na isti način?</a:t>
            </a:r>
            <a:endParaRPr lang="en-US" sz="4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4937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676290" y="4215512"/>
            <a:ext cx="4557238" cy="2546816"/>
            <a:chOff x="3749265" y="3949283"/>
            <a:chExt cx="4557238" cy="2546816"/>
          </a:xfrm>
        </p:grpSpPr>
        <p:pic>
          <p:nvPicPr>
            <p:cNvPr id="14346" name="Picture 10" descr="http://www.zdravakrava.hr/media/article/images/voda_jana45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810" y="4246647"/>
              <a:ext cx="2553693" cy="1702462"/>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http://www.bionatura.hr/upload_data/site_photos/cedevita-go-lim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65" y="4269382"/>
              <a:ext cx="1059497" cy="18856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46532" y="5572769"/>
              <a:ext cx="14430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smtClean="0">
                  <a:ln/>
                  <a:solidFill>
                    <a:schemeClr val="accent4"/>
                  </a:solidFill>
                </a:rPr>
                <a:t>PIĆE</a:t>
              </a:r>
              <a:endParaRPr lang="en-US" sz="5400" b="1" dirty="0">
                <a:ln/>
                <a:solidFill>
                  <a:schemeClr val="accent4"/>
                </a:solidFill>
              </a:endParaRPr>
            </a:p>
          </p:txBody>
        </p:sp>
        <p:pic>
          <p:nvPicPr>
            <p:cNvPr id="14350" name="Picture 14" descr="http://www.perfektserviert.de/_download_galerie/packshots/packshots_original_neu/CC_0_5L_EW_PET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574" y="4023366"/>
              <a:ext cx="479054" cy="1565427"/>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http://www.jamnica.hr/upload/tbl_t21a/jf_crvenanarancajabuka15l_102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7459" y="3949283"/>
              <a:ext cx="408392" cy="162348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p:cNvSpPr>
            <a:spLocks noGrp="1"/>
          </p:cNvSpPr>
          <p:nvPr>
            <p:ph idx="1"/>
          </p:nvPr>
        </p:nvSpPr>
        <p:spPr>
          <a:xfrm>
            <a:off x="-75595" y="1766369"/>
            <a:ext cx="8229600" cy="1134108"/>
          </a:xfrm>
        </p:spPr>
        <p:txBody>
          <a:bodyPr>
            <a:normAutofit/>
          </a:bodyPr>
          <a:lstStyle/>
          <a:p>
            <a:pPr lvl="0"/>
            <a:r>
              <a:rPr lang="hr-HR" b="1" dirty="0">
                <a:effectLst>
                  <a:outerShdw blurRad="50800" dist="38100" dir="18900000" algn="bl">
                    <a:srgbClr val="000000">
                      <a:alpha val="40000"/>
                    </a:srgbClr>
                  </a:outerShdw>
                </a:effectLst>
              </a:rPr>
              <a:t>ŽELJA</a:t>
            </a:r>
            <a:r>
              <a:rPr lang="hr-HR" dirty="0"/>
              <a:t> </a:t>
            </a:r>
            <a:r>
              <a:rPr lang="hr-HR" b="1" dirty="0">
                <a:effectLst>
                  <a:outerShdw blurRad="38100" dist="38100" dir="2700000" algn="tl">
                    <a:srgbClr val="000000">
                      <a:alpha val="43137"/>
                    </a:srgbClr>
                  </a:outerShdw>
                </a:effectLst>
              </a:rPr>
              <a:t>je specifičan način zadovoljavanja potreba na </a:t>
            </a:r>
            <a:r>
              <a:rPr lang="hr-HR" b="1" dirty="0" smtClean="0">
                <a:effectLst>
                  <a:outerShdw blurRad="38100" dist="38100" dir="2700000" algn="tl">
                    <a:srgbClr val="000000">
                      <a:alpha val="43137"/>
                    </a:srgbClr>
                  </a:outerShdw>
                </a:effectLst>
              </a:rPr>
              <a:t>koju </a:t>
            </a:r>
            <a:r>
              <a:rPr lang="hr-HR" b="1" dirty="0">
                <a:effectLst>
                  <a:outerShdw blurRad="38100" dist="38100" dir="2700000" algn="tl">
                    <a:srgbClr val="000000">
                      <a:alpha val="43137"/>
                    </a:srgbClr>
                  </a:outerShdw>
                </a:effectLst>
              </a:rPr>
              <a:t>se </a:t>
            </a:r>
            <a:r>
              <a:rPr lang="hr-HR" b="1" dirty="0" smtClean="0">
                <a:effectLst>
                  <a:outerShdw blurRad="38100" dist="38100" dir="2700000" algn="tl">
                    <a:srgbClr val="000000">
                      <a:alpha val="43137"/>
                    </a:srgbClr>
                  </a:outerShdw>
                </a:effectLst>
              </a:rPr>
              <a:t>utječe</a:t>
            </a:r>
          </a:p>
        </p:txBody>
      </p:sp>
      <p:grpSp>
        <p:nvGrpSpPr>
          <p:cNvPr id="9" name="Group 8"/>
          <p:cNvGrpSpPr/>
          <p:nvPr/>
        </p:nvGrpSpPr>
        <p:grpSpPr>
          <a:xfrm>
            <a:off x="205274" y="2841958"/>
            <a:ext cx="3656770" cy="2129029"/>
            <a:chOff x="154107" y="2569592"/>
            <a:chExt cx="3656770" cy="2129029"/>
          </a:xfrm>
        </p:grpSpPr>
        <p:pic>
          <p:nvPicPr>
            <p:cNvPr id="14338" name="Picture 2" descr="http://www.wedding.hr/Portals/0/images/DNNArticle/Windows-Live-Writer/37f641699d16_8DF4/salata2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732" y="2569592"/>
              <a:ext cx="1250638" cy="93797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www.mojezdravlje.ba/slike/novosti/AAA%20MOJE%20ZDRAVLJE/WEB%20ORDINACIJA/zitarice.jpg"/>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528370" y="2588796"/>
              <a:ext cx="2282507" cy="210982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healthforthewholeself.com/wp-content/uploads/2011/05/1097101_9677177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3662" y="3863958"/>
              <a:ext cx="1179565" cy="8108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4107" y="3098992"/>
              <a:ext cx="2241319" cy="923330"/>
            </a:xfrm>
            <a:prstGeom prst="rect">
              <a:avLst/>
            </a:prstGeom>
            <a:noFill/>
          </p:spPr>
          <p:txBody>
            <a:bodyPr wrap="none" lIns="91440" tIns="45720" rIns="91440" bIns="45720">
              <a:spAutoFit/>
            </a:bodyPr>
            <a:lstStyle/>
            <a:p>
              <a:pPr algn="ctr"/>
              <a:r>
                <a:rPr lang="hr-HR" sz="5400" dirty="0" smtClean="0">
                  <a:ln w="0"/>
                  <a:effectLst>
                    <a:outerShdw blurRad="38100" dist="19050" dir="2700000" algn="tl" rotWithShape="0">
                      <a:schemeClr val="dk1">
                        <a:alpha val="40000"/>
                      </a:schemeClr>
                    </a:outerShdw>
                  </a:effectLst>
                </a:rPr>
                <a:t>HRANA</a:t>
              </a:r>
              <a:endParaRPr lang="en-US" sz="5400" dirty="0">
                <a:ln w="0"/>
                <a:effectLst>
                  <a:outerShdw blurRad="38100" dist="19050" dir="2700000" algn="tl" rotWithShape="0">
                    <a:schemeClr val="dk1">
                      <a:alpha val="40000"/>
                    </a:schemeClr>
                  </a:outerShdw>
                </a:effectLst>
              </a:endParaRPr>
            </a:p>
          </p:txBody>
        </p:sp>
      </p:grpSp>
      <p:grpSp>
        <p:nvGrpSpPr>
          <p:cNvPr id="12" name="Group 11"/>
          <p:cNvGrpSpPr/>
          <p:nvPr/>
        </p:nvGrpSpPr>
        <p:grpSpPr>
          <a:xfrm>
            <a:off x="5324135" y="1712260"/>
            <a:ext cx="3847143" cy="3066036"/>
            <a:chOff x="5324135" y="1712260"/>
            <a:chExt cx="3847143" cy="3066036"/>
          </a:xfrm>
        </p:grpSpPr>
        <p:sp>
          <p:nvSpPr>
            <p:cNvPr id="7" name="Rectangle 6"/>
            <p:cNvSpPr/>
            <p:nvPr/>
          </p:nvSpPr>
          <p:spPr>
            <a:xfrm>
              <a:off x="5324135" y="2781646"/>
              <a:ext cx="3847143" cy="923330"/>
            </a:xfrm>
            <a:prstGeom prst="rect">
              <a:avLst/>
            </a:prstGeom>
            <a:noFill/>
          </p:spPr>
          <p:txBody>
            <a:bodyPr wrap="none" lIns="91440" tIns="45720" rIns="91440" bIns="45720">
              <a:spAutoFit/>
            </a:bodyPr>
            <a:lstStyle/>
            <a:p>
              <a:pPr algn="ctr"/>
              <a:r>
                <a:rPr lang="hr-HR" sz="5400" dirty="0" smtClean="0">
                  <a:ln w="0"/>
                  <a:gradFill>
                    <a:gsLst>
                      <a:gs pos="21000">
                        <a:srgbClr val="53575C"/>
                      </a:gs>
                      <a:gs pos="88000">
                        <a:srgbClr val="C5C7CA"/>
                      </a:gs>
                    </a:gsLst>
                    <a:lin ang="5400000"/>
                  </a:gradFill>
                </a:rPr>
                <a:t>STANOVANJE</a:t>
              </a:r>
              <a:endParaRPr lang="en-US" sz="5400" dirty="0">
                <a:ln w="0"/>
                <a:gradFill>
                  <a:gsLst>
                    <a:gs pos="21000">
                      <a:srgbClr val="53575C"/>
                    </a:gs>
                    <a:gs pos="88000">
                      <a:srgbClr val="C5C7CA"/>
                    </a:gs>
                  </a:gsLst>
                  <a:lin ang="5400000"/>
                </a:gradFill>
              </a:endParaRPr>
            </a:p>
          </p:txBody>
        </p:sp>
        <p:pic>
          <p:nvPicPr>
            <p:cNvPr id="14356" name="Picture 20" descr="http://www.titbiro.hr/slike/opacak/obiteljska-kuca-opacak-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88001" y="3681700"/>
              <a:ext cx="1955999" cy="1096596"/>
            </a:xfrm>
            <a:prstGeom prst="rect">
              <a:avLst/>
            </a:prstGeom>
            <a:noFill/>
            <a:extLst>
              <a:ext uri="{909E8E84-426E-40DD-AFC4-6F175D3DCCD1}">
                <a14:hiddenFill xmlns:a14="http://schemas.microsoft.com/office/drawing/2010/main">
                  <a:solidFill>
                    <a:srgbClr val="FFFFFF"/>
                  </a:solidFill>
                </a14:hiddenFill>
              </a:ext>
            </a:extLst>
          </p:spPr>
        </p:pic>
        <p:pic>
          <p:nvPicPr>
            <p:cNvPr id="14358" name="Picture 22" descr="http://www.modus.hr/img/galerija/cicarija_rgb000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69221" y="1712260"/>
              <a:ext cx="1969569" cy="106364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Explosion 2 12"/>
          <p:cNvSpPr/>
          <p:nvPr/>
        </p:nvSpPr>
        <p:spPr>
          <a:xfrm rot="20001043">
            <a:off x="1218160" y="1416191"/>
            <a:ext cx="6594015" cy="459634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t>Želje se kontinuirano oblikuju i mijenjaju pod utjecajem crkve, škole, medija i sl. </a:t>
            </a:r>
            <a:endParaRPr lang="hr-HR" sz="2400" dirty="0"/>
          </a:p>
        </p:txBody>
      </p:sp>
      <p:sp>
        <p:nvSpPr>
          <p:cNvPr id="23"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
        <p:nvSpPr>
          <p:cNvPr id="24" name="Title 1"/>
          <p:cNvSpPr>
            <a:spLocks noGrp="1"/>
          </p:cNvSpPr>
          <p:nvPr>
            <p:ph type="title"/>
          </p:nvPr>
        </p:nvSpPr>
        <p:spPr/>
        <p:txBody>
          <a:bodyPr>
            <a:normAutofit fontScale="90000"/>
          </a:bodyPr>
          <a:lstStyle/>
          <a:p>
            <a:r>
              <a:rPr lang="hr-HR" dirty="0" smtClean="0"/>
              <a:t>1.3. PONUDA I POTRAŽNJA NA TRŽIŠTU – POTREBE I ŽELJE</a:t>
            </a:r>
            <a:endParaRPr lang="hr-HR" dirty="0"/>
          </a:p>
        </p:txBody>
      </p:sp>
    </p:spTree>
    <p:extLst>
      <p:ext uri="{BB962C8B-B14F-4D97-AF65-F5344CB8AC3E}">
        <p14:creationId xmlns:p14="http://schemas.microsoft.com/office/powerpoint/2010/main" val="398949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dirty="0" smtClean="0"/>
              <a:t>Cilj marketinga je prepoznati potrebe i želje potrošača te odgovoriti na njih</a:t>
            </a:r>
          </a:p>
          <a:p>
            <a:r>
              <a:rPr lang="hr-HR" dirty="0" smtClean="0"/>
              <a:t>Najpoznatija je klasifikacija potreba prema američkom psihologu Maslowu</a:t>
            </a:r>
            <a:endParaRPr lang="hr-HR" dirty="0"/>
          </a:p>
        </p:txBody>
      </p:sp>
      <p:pic>
        <p:nvPicPr>
          <p:cNvPr id="15362" name="Picture 2" descr="http://designshack.designshack.netdna-cdn.com/wp-content/uploads/maslow-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097" y="3790205"/>
            <a:ext cx="3795237" cy="272139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
        <p:nvSpPr>
          <p:cNvPr id="7" name="Title 1"/>
          <p:cNvSpPr>
            <a:spLocks noGrp="1"/>
          </p:cNvSpPr>
          <p:nvPr>
            <p:ph type="title"/>
          </p:nvPr>
        </p:nvSpPr>
        <p:spPr/>
        <p:txBody>
          <a:bodyPr>
            <a:normAutofit fontScale="90000"/>
          </a:bodyPr>
          <a:lstStyle/>
          <a:p>
            <a:r>
              <a:rPr lang="hr-HR" dirty="0" smtClean="0"/>
              <a:t>1.3. PONUDA I POTRAŽNJA NA TRŽIŠTU – POTREBE I ŽELJE</a:t>
            </a:r>
            <a:endParaRPr lang="hr-HR" dirty="0"/>
          </a:p>
        </p:txBody>
      </p:sp>
    </p:spTree>
    <p:extLst>
      <p:ext uri="{BB962C8B-B14F-4D97-AF65-F5344CB8AC3E}">
        <p14:creationId xmlns:p14="http://schemas.microsoft.com/office/powerpoint/2010/main" val="231396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78703006"/>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p:nvPr/>
        </p:nvSpPr>
        <p:spPr>
          <a:xfrm rot="19934896">
            <a:off x="295009" y="1917678"/>
            <a:ext cx="2939981" cy="1870517"/>
          </a:xfrm>
          <a:prstGeom prst="wedgeRoundRectCallout">
            <a:avLst>
              <a:gd name="adj1" fmla="val 93763"/>
              <a:gd name="adj2" fmla="val 34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t>Osnovno kod ove hijerarhije potreba je da se zadovoljavaju redoslijedom – fiziološke, sigurnost …</a:t>
            </a:r>
            <a:endParaRPr lang="hr-HR" sz="2000" dirty="0"/>
          </a:p>
        </p:txBody>
      </p:sp>
      <p:sp>
        <p:nvSpPr>
          <p:cNvPr id="6"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
        <p:nvSpPr>
          <p:cNvPr id="7" name="Title 1"/>
          <p:cNvSpPr>
            <a:spLocks noGrp="1"/>
          </p:cNvSpPr>
          <p:nvPr>
            <p:ph type="title"/>
          </p:nvPr>
        </p:nvSpPr>
        <p:spPr/>
        <p:txBody>
          <a:bodyPr>
            <a:normAutofit fontScale="90000"/>
          </a:bodyPr>
          <a:lstStyle/>
          <a:p>
            <a:r>
              <a:rPr lang="hr-HR" dirty="0" smtClean="0"/>
              <a:t>1.3. PONUDA I POTRAŽNJA NA TRŽIŠTU – POTREBE I ŽELJE</a:t>
            </a:r>
            <a:endParaRPr lang="hr-HR" dirty="0"/>
          </a:p>
        </p:txBody>
      </p:sp>
    </p:spTree>
    <p:extLst>
      <p:ext uri="{BB962C8B-B14F-4D97-AF65-F5344CB8AC3E}">
        <p14:creationId xmlns:p14="http://schemas.microsoft.com/office/powerpoint/2010/main" val="277881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rmAutofit lnSpcReduction="10000"/>
          </a:bodyPr>
          <a:lstStyle/>
          <a:p>
            <a:pPr lvl="0"/>
            <a:r>
              <a:rPr lang="hr-HR" b="1" dirty="0">
                <a:effectLst>
                  <a:outerShdw blurRad="50800" dist="38100" dir="18900000" algn="bl">
                    <a:srgbClr val="000000">
                      <a:alpha val="40000"/>
                    </a:srgbClr>
                  </a:outerShdw>
                </a:effectLst>
              </a:rPr>
              <a:t>Razlikujemo i podjelu potreba u dvije skupine</a:t>
            </a:r>
            <a:r>
              <a:rPr lang="hr-HR" dirty="0"/>
              <a:t>:</a:t>
            </a:r>
            <a:endParaRPr lang="hr-HR" sz="2400" dirty="0"/>
          </a:p>
          <a:p>
            <a:pPr marL="914400" lvl="1" indent="-514350">
              <a:buFont typeface="+mj-lt"/>
              <a:buAutoNum type="arabicPeriod"/>
            </a:pPr>
            <a:r>
              <a:rPr lang="hr-HR" dirty="0"/>
              <a:t>Temeljne (primarne), nužne ili egzistencijalne potrebe – hrana, piće, odjeća, stanovanja</a:t>
            </a:r>
            <a:endParaRPr lang="hr-HR" sz="2000" dirty="0"/>
          </a:p>
          <a:p>
            <a:pPr marL="914400" lvl="1" indent="-514350">
              <a:buFont typeface="+mj-lt"/>
              <a:buAutoNum type="arabicPeriod"/>
            </a:pPr>
            <a:r>
              <a:rPr lang="hr-HR" dirty="0"/>
              <a:t>Dopunske potrebe</a:t>
            </a:r>
            <a:endParaRPr lang="hr-HR" sz="2000" dirty="0"/>
          </a:p>
          <a:p>
            <a:pPr lvl="2"/>
            <a:r>
              <a:rPr lang="hr-HR" dirty="0"/>
              <a:t>Opće društvene – sport, kultura, razonoda (relativno nužne)</a:t>
            </a:r>
            <a:endParaRPr lang="hr-HR" sz="1600" dirty="0"/>
          </a:p>
          <a:p>
            <a:pPr lvl="2"/>
            <a:r>
              <a:rPr lang="hr-HR" dirty="0"/>
              <a:t>Luksuzne (tercijarne) </a:t>
            </a:r>
            <a:endParaRPr lang="hr-HR" dirty="0" smtClean="0"/>
          </a:p>
          <a:p>
            <a:pPr lvl="3"/>
            <a:r>
              <a:rPr lang="hr-HR" dirty="0" smtClean="0"/>
              <a:t>ovise </a:t>
            </a:r>
            <a:r>
              <a:rPr lang="hr-HR" dirty="0"/>
              <a:t>o stupnju razvoja društva </a:t>
            </a:r>
            <a:endParaRPr lang="hr-HR" dirty="0" smtClean="0"/>
          </a:p>
          <a:p>
            <a:pPr lvl="3"/>
            <a:r>
              <a:rPr lang="hr-HR" dirty="0" smtClean="0"/>
              <a:t>vrlo </a:t>
            </a:r>
            <a:r>
              <a:rPr lang="hr-HR" dirty="0"/>
              <a:t>često se opće i društvene mijenjaju jer to ovisi o stupnju razvoja</a:t>
            </a:r>
            <a:endParaRPr lang="hr-HR" sz="1200" dirty="0"/>
          </a:p>
          <a:p>
            <a:endParaRPr lang="hr-HR" dirty="0"/>
          </a:p>
        </p:txBody>
      </p:sp>
      <p:sp>
        <p:nvSpPr>
          <p:cNvPr id="4"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
        <p:nvSpPr>
          <p:cNvPr id="5" name="Title 1"/>
          <p:cNvSpPr>
            <a:spLocks noGrp="1"/>
          </p:cNvSpPr>
          <p:nvPr>
            <p:ph type="title"/>
          </p:nvPr>
        </p:nvSpPr>
        <p:spPr/>
        <p:txBody>
          <a:bodyPr>
            <a:normAutofit fontScale="90000"/>
          </a:bodyPr>
          <a:lstStyle/>
          <a:p>
            <a:r>
              <a:rPr lang="hr-HR" dirty="0" smtClean="0"/>
              <a:t>1.3. PONUDA I POTRAŽNJA NA TRŽIŠTU – POTREBE I ŽELJE</a:t>
            </a:r>
            <a:endParaRPr lang="hr-HR" dirty="0"/>
          </a:p>
        </p:txBody>
      </p:sp>
    </p:spTree>
    <p:extLst>
      <p:ext uri="{BB962C8B-B14F-4D97-AF65-F5344CB8AC3E}">
        <p14:creationId xmlns:p14="http://schemas.microsoft.com/office/powerpoint/2010/main" val="3741086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3" name="Content Placeholder 2"/>
          <p:cNvSpPr>
            <a:spLocks noGrp="1"/>
          </p:cNvSpPr>
          <p:nvPr>
            <p:ph idx="1"/>
          </p:nvPr>
        </p:nvSpPr>
        <p:spPr/>
        <p:txBody>
          <a:bodyPr>
            <a:normAutofit lnSpcReduction="10000"/>
          </a:bodyPr>
          <a:lstStyle/>
          <a:p>
            <a:pPr lvl="0"/>
            <a:r>
              <a:rPr lang="hr-HR" dirty="0" smtClean="0"/>
              <a:t>predmet razmjene mijenjao se tijekom vremena</a:t>
            </a:r>
          </a:p>
          <a:p>
            <a:pPr lvl="0"/>
            <a:endParaRPr lang="hr-HR" dirty="0"/>
          </a:p>
          <a:p>
            <a:pPr lvl="0"/>
            <a:r>
              <a:rPr lang="hr-HR" dirty="0" smtClean="0"/>
              <a:t>usporedo su se mijenjale i koncepcije marketinga</a:t>
            </a:r>
          </a:p>
          <a:p>
            <a:pPr marL="0" lvl="0" indent="0">
              <a:buNone/>
            </a:pPr>
            <a:endParaRPr lang="hr-HR" dirty="0" smtClean="0"/>
          </a:p>
          <a:p>
            <a:pPr lvl="0"/>
            <a:r>
              <a:rPr lang="hr-HR" dirty="0" smtClean="0"/>
              <a:t>razlikujemo </a:t>
            </a:r>
            <a:r>
              <a:rPr lang="hr-HR" dirty="0"/>
              <a:t>5 koncepcija na temelju kojih organizacije provode svoje marketinške </a:t>
            </a:r>
            <a:r>
              <a:rPr lang="hr-HR" dirty="0" smtClean="0"/>
              <a:t>aktivnosti</a:t>
            </a:r>
            <a:endParaRPr lang="hr-HR" sz="2400" dirty="0"/>
          </a:p>
        </p:txBody>
      </p:sp>
      <p:sp>
        <p:nvSpPr>
          <p:cNvPr id="4"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2681318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75432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6"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2626556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UVODNA PRIČA</a:t>
            </a:r>
            <a:endParaRPr lang="hr-HR" dirty="0"/>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pPr marL="0" indent="0">
              <a:buNone/>
            </a:pPr>
            <a:r>
              <a:rPr lang="hr-HR" dirty="0"/>
              <a:t>Jednog dana slijep je čovjek sjedio na stepenicama ispred poslovne zgrade, s limenkom ispred sebe i natpisom: </a:t>
            </a:r>
          </a:p>
          <a:p>
            <a:pPr marL="0" indent="0">
              <a:buNone/>
            </a:pPr>
            <a:r>
              <a:rPr lang="hr-HR" dirty="0"/>
              <a:t> </a:t>
            </a:r>
          </a:p>
          <a:p>
            <a:pPr marL="0" indent="0" algn="ctr">
              <a:buNone/>
            </a:pPr>
            <a:r>
              <a:rPr lang="hr-HR" b="1" i="1" dirty="0"/>
              <a:t>„Slijep sam, molim vas, pružite mi pomoć.”</a:t>
            </a:r>
            <a:endParaRPr lang="hr-HR" dirty="0"/>
          </a:p>
          <a:p>
            <a:endParaRPr lang="hr-HR" dirty="0"/>
          </a:p>
          <a:p>
            <a:pPr marL="0" indent="0">
              <a:buNone/>
            </a:pPr>
            <a:r>
              <a:rPr lang="hr-HR" dirty="0"/>
              <a:t>Slučajni prolaznik (igrom slučaja stručnjak za marketing), zaustavio se na trenutak i opazio da je u limenci slijepog čovjeka samo par novčića. </a:t>
            </a:r>
            <a:endParaRPr lang="hr-HR" dirty="0" smtClean="0"/>
          </a:p>
          <a:p>
            <a:pPr marL="0" indent="0">
              <a:buNone/>
            </a:pPr>
            <a:endParaRPr lang="hr-HR" dirty="0"/>
          </a:p>
          <a:p>
            <a:pPr marL="0" indent="0">
              <a:buNone/>
            </a:pPr>
            <a:r>
              <a:rPr lang="hr-HR" dirty="0" smtClean="0"/>
              <a:t>Sagnuo </a:t>
            </a:r>
            <a:r>
              <a:rPr lang="hr-HR" dirty="0"/>
              <a:t>se ne bi li stavio novac u šešir, ali se predomislio i bez pitanja uzeo natpis, okrenuo ga i nešto napisao sa stražnje strane.</a:t>
            </a:r>
          </a:p>
          <a:p>
            <a:endParaRPr lang="hr-HR" dirty="0"/>
          </a:p>
          <a:p>
            <a:endParaRPr lang="hr-HR" dirty="0"/>
          </a:p>
          <a:p>
            <a:endParaRPr lang="hr-HR" dirty="0"/>
          </a:p>
        </p:txBody>
      </p:sp>
      <p:sp>
        <p:nvSpPr>
          <p:cNvPr id="8"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360506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txBody>
          <a:bodyPr>
            <a:normAutofit fontScale="92500" lnSpcReduction="20000"/>
          </a:bodyPr>
          <a:lstStyle/>
          <a:p>
            <a:r>
              <a:rPr lang="hr-HR" b="1" dirty="0" smtClean="0">
                <a:effectLst>
                  <a:outerShdw blurRad="38100" dist="38100" dir="2700000" algn="tl">
                    <a:srgbClr val="000000">
                      <a:alpha val="43137"/>
                    </a:srgbClr>
                  </a:outerShdw>
                </a:effectLst>
              </a:rPr>
              <a:t>KONCEPCIJA PROIZVODNJE</a:t>
            </a:r>
          </a:p>
          <a:p>
            <a:pPr lvl="1"/>
            <a:r>
              <a:rPr lang="hr-HR" dirty="0" smtClean="0"/>
              <a:t>javlja se početkom </a:t>
            </a:r>
            <a:r>
              <a:rPr lang="hr-HR" dirty="0"/>
              <a:t>dvadesetog stoljeća (do 1930 godine) </a:t>
            </a:r>
          </a:p>
          <a:p>
            <a:pPr lvl="1"/>
            <a:r>
              <a:rPr lang="hr-HR" dirty="0" smtClean="0"/>
              <a:t>prelazak </a:t>
            </a:r>
            <a:r>
              <a:rPr lang="hr-HR" dirty="0"/>
              <a:t>sa manufakturne proizvodnje na </a:t>
            </a:r>
            <a:r>
              <a:rPr lang="hr-HR" dirty="0" smtClean="0"/>
              <a:t>industrijsku</a:t>
            </a:r>
          </a:p>
          <a:p>
            <a:pPr lvl="1"/>
            <a:r>
              <a:rPr lang="hr-HR" dirty="0"/>
              <a:t>p</a:t>
            </a:r>
            <a:r>
              <a:rPr lang="hr-HR" dirty="0" smtClean="0"/>
              <a:t>ojava čitavog </a:t>
            </a:r>
            <a:r>
              <a:rPr lang="hr-HR" dirty="0"/>
              <a:t>niza novih strojeva koji su omogućili ubrzavanje procesa proizvodnje uz smanjenje </a:t>
            </a:r>
            <a:r>
              <a:rPr lang="hr-HR" dirty="0" smtClean="0"/>
              <a:t>troškova</a:t>
            </a:r>
            <a:endParaRPr lang="hr-HR" sz="2000" dirty="0"/>
          </a:p>
          <a:p>
            <a:pPr lvl="1"/>
            <a:r>
              <a:rPr lang="hr-HR" dirty="0" smtClean="0"/>
              <a:t>potrošači su skloniji </a:t>
            </a:r>
            <a:r>
              <a:rPr lang="hr-HR" dirty="0"/>
              <a:t>proizvodima koji su dostupni po pristupačnim </a:t>
            </a:r>
            <a:r>
              <a:rPr lang="hr-HR" dirty="0" smtClean="0"/>
              <a:t>cijenama</a:t>
            </a:r>
          </a:p>
          <a:p>
            <a:pPr lvl="1"/>
            <a:r>
              <a:rPr lang="hr-HR" dirty="0" smtClean="0"/>
              <a:t>proizvođači nastoje poboljšati proizvodnju </a:t>
            </a:r>
            <a:r>
              <a:rPr lang="hr-HR" dirty="0"/>
              <a:t>i </a:t>
            </a:r>
            <a:r>
              <a:rPr lang="hr-HR" dirty="0" smtClean="0"/>
              <a:t>distribuciju </a:t>
            </a:r>
          </a:p>
          <a:p>
            <a:pPr lvl="1"/>
            <a:r>
              <a:rPr lang="hr-HR" dirty="0" smtClean="0"/>
              <a:t>potražnja </a:t>
            </a:r>
            <a:r>
              <a:rPr lang="hr-HR" dirty="0" smtClean="0">
                <a:latin typeface="Calibri" panose="020F0502020204030204" pitchFamily="34" charset="0"/>
                <a:cs typeface="Calibri" panose="020F0502020204030204" pitchFamily="34" charset="0"/>
              </a:rPr>
              <a:t>˃ </a:t>
            </a:r>
            <a:r>
              <a:rPr lang="hr-HR" dirty="0" smtClean="0"/>
              <a:t>ponuda</a:t>
            </a:r>
          </a:p>
          <a:p>
            <a:pPr lvl="1"/>
            <a:r>
              <a:rPr lang="hr-HR" dirty="0" smtClean="0"/>
              <a:t>pretpostavlja </a:t>
            </a:r>
            <a:r>
              <a:rPr lang="hr-HR" dirty="0"/>
              <a:t>se da </a:t>
            </a:r>
            <a:r>
              <a:rPr lang="hr-HR" dirty="0" smtClean="0"/>
              <a:t>će </a:t>
            </a:r>
            <a:r>
              <a:rPr lang="hr-HR" dirty="0"/>
              <a:t>kupci/potrošači favorizirati one proizvode koji su raspoloživi i koji imaju niske cijene </a:t>
            </a:r>
          </a:p>
          <a:p>
            <a:pPr lvl="1"/>
            <a:endParaRPr lang="hr-HR" sz="2000" dirty="0"/>
          </a:p>
          <a:p>
            <a:pPr lvl="1"/>
            <a:endParaRPr lang="hr-HR" dirty="0"/>
          </a:p>
        </p:txBody>
      </p:sp>
      <p:sp>
        <p:nvSpPr>
          <p:cNvPr id="4"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4169832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musclecarclub.com/other-cars/classic/ford-model-t/images/ford-model-t-1a.jpg"/>
          <p:cNvPicPr/>
          <p:nvPr/>
        </p:nvPicPr>
        <p:blipFill>
          <a:blip r:embed="rId2">
            <a:extLst>
              <a:ext uri="{28A0092B-C50C-407E-A947-70E740481C1C}">
                <a14:useLocalDpi xmlns:a14="http://schemas.microsoft.com/office/drawing/2010/main" val="0"/>
              </a:ext>
            </a:extLst>
          </a:blip>
          <a:srcRect/>
          <a:stretch>
            <a:fillRect/>
          </a:stretch>
        </p:blipFill>
        <p:spPr bwMode="auto">
          <a:xfrm>
            <a:off x="1794772" y="2636912"/>
            <a:ext cx="5009476" cy="2520280"/>
          </a:xfrm>
          <a:prstGeom prst="rect">
            <a:avLst/>
          </a:prstGeom>
          <a:noFill/>
          <a:ln>
            <a:noFill/>
          </a:ln>
        </p:spPr>
      </p:pic>
      <p:sp>
        <p:nvSpPr>
          <p:cNvPr id="3" name="Content Placeholder 2"/>
          <p:cNvSpPr>
            <a:spLocks noGrp="1"/>
          </p:cNvSpPr>
          <p:nvPr>
            <p:ph idx="1"/>
          </p:nvPr>
        </p:nvSpPr>
        <p:spPr>
          <a:xfrm>
            <a:off x="457200" y="1600200"/>
            <a:ext cx="8229600" cy="4853136"/>
          </a:xfrm>
        </p:spPr>
        <p:txBody>
          <a:bodyPr>
            <a:normAutofit lnSpcReduction="10000"/>
          </a:bodyPr>
          <a:lstStyle/>
          <a:p>
            <a:r>
              <a:rPr lang="hr-HR" dirty="0" smtClean="0"/>
              <a:t>„Svaki kupac može dobiti automobil u bilo kojoj boji dokle god je ona crna.”</a:t>
            </a:r>
          </a:p>
          <a:p>
            <a:pPr marL="0" indent="0" algn="r">
              <a:buNone/>
            </a:pPr>
            <a:r>
              <a:rPr lang="hr-HR" dirty="0" smtClean="0"/>
              <a:t>Henry Ford</a:t>
            </a:r>
          </a:p>
          <a:p>
            <a:pPr marL="0" indent="0">
              <a:buNone/>
            </a:pPr>
            <a:endParaRPr lang="hr-HR" dirty="0"/>
          </a:p>
          <a:p>
            <a:endParaRPr lang="hr-HR" dirty="0" smtClean="0"/>
          </a:p>
          <a:p>
            <a:endParaRPr lang="hr-HR" dirty="0"/>
          </a:p>
          <a:p>
            <a:endParaRPr lang="hr-HR" dirty="0" smtClean="0"/>
          </a:p>
          <a:p>
            <a:r>
              <a:rPr lang="hr-HR" dirty="0" smtClean="0"/>
              <a:t>Jedina boja koja se može (tada) brzo osušiti je japanska crna emajlirana boja</a:t>
            </a:r>
            <a:endParaRPr lang="hr-HR" dirty="0"/>
          </a:p>
        </p:txBody>
      </p:sp>
      <p:sp>
        <p:nvSpPr>
          <p:cNvPr id="5"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6"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633744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rd"/>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7463"/>
            <a:ext cx="5097463" cy="686752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580112" y="2780928"/>
            <a:ext cx="3092641" cy="1754326"/>
          </a:xfrm>
          <a:prstGeom prst="rect">
            <a:avLst/>
          </a:prstGeom>
          <a:noFill/>
        </p:spPr>
        <p:txBody>
          <a:bodyPr wrap="none" lIns="91440" tIns="45720" rIns="91440" bIns="45720">
            <a:spAutoFit/>
          </a:bodyPr>
          <a:lstStyle/>
          <a:p>
            <a:pPr algn="ctr"/>
            <a:r>
              <a:rPr lang="hr-HR" sz="5400" b="0" cap="none" spc="0" dirty="0" smtClean="0">
                <a:ln w="0"/>
                <a:solidFill>
                  <a:schemeClr val="bg1"/>
                </a:solidFill>
                <a:effectLst>
                  <a:outerShdw blurRad="38100" dist="19050" dir="2700000" algn="tl" rotWithShape="0">
                    <a:schemeClr val="dk1">
                      <a:alpha val="40000"/>
                    </a:schemeClr>
                  </a:outerShdw>
                </a:effectLst>
              </a:rPr>
              <a:t>Kako je to </a:t>
            </a:r>
          </a:p>
          <a:p>
            <a:pPr algn="ctr"/>
            <a:r>
              <a:rPr lang="hr-HR" sz="5400" b="0" cap="none" spc="0" dirty="0" smtClean="0">
                <a:ln w="0"/>
                <a:solidFill>
                  <a:schemeClr val="bg1"/>
                </a:solidFill>
                <a:effectLst>
                  <a:outerShdw blurRad="38100" dist="19050" dir="2700000" algn="tl" rotWithShape="0">
                    <a:schemeClr val="dk1">
                      <a:alpha val="40000"/>
                    </a:schemeClr>
                  </a:outerShdw>
                </a:effectLst>
              </a:rPr>
              <a:t>izgledalo?</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6"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1411838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rmAutofit fontScale="70000" lnSpcReduction="20000"/>
          </a:bodyPr>
          <a:lstStyle/>
          <a:p>
            <a:pPr marL="342900" lvl="1" indent="-342900">
              <a:buFont typeface="Arial" pitchFamily="34" charset="0"/>
              <a:buChar char="•"/>
            </a:pPr>
            <a:r>
              <a:rPr lang="hr-HR" sz="3500" dirty="0"/>
              <a:t>Ford Motor Company primjer je koncepcije </a:t>
            </a:r>
            <a:r>
              <a:rPr lang="hr-HR" sz="3500" dirty="0" smtClean="0"/>
              <a:t>proizvodnje  koja je svoje </a:t>
            </a:r>
            <a:r>
              <a:rPr lang="hr-HR" sz="3500" dirty="0"/>
              <a:t>poslovanje </a:t>
            </a:r>
            <a:r>
              <a:rPr lang="hr-HR" sz="3500" dirty="0" smtClean="0"/>
              <a:t>temeljila na </a:t>
            </a:r>
            <a:r>
              <a:rPr lang="hr-HR" sz="3500" dirty="0"/>
              <a:t>filozofiji usavršavanja proizvodnje </a:t>
            </a:r>
            <a:endParaRPr lang="hr-HR" sz="3500" dirty="0" smtClean="0"/>
          </a:p>
          <a:p>
            <a:pPr marL="0" lvl="1" indent="0">
              <a:buNone/>
            </a:pPr>
            <a:endParaRPr lang="hr-HR" sz="3500" dirty="0"/>
          </a:p>
          <a:p>
            <a:pPr marL="342900" lvl="1" indent="-342900">
              <a:buFont typeface="Arial" pitchFamily="34" charset="0"/>
              <a:buChar char="•"/>
            </a:pPr>
            <a:r>
              <a:rPr lang="hr-HR" sz="3500" dirty="0"/>
              <a:t>njihov poznati T model automobila  je zbog smanjenih troškova proizvodnje moglo kupiti mnogo </a:t>
            </a:r>
            <a:r>
              <a:rPr lang="hr-HR" sz="3500" dirty="0" smtClean="0"/>
              <a:t>ljudi</a:t>
            </a:r>
          </a:p>
          <a:p>
            <a:pPr marL="0" lvl="1" indent="0">
              <a:buNone/>
            </a:pPr>
            <a:endParaRPr lang="hr-HR" sz="3500" dirty="0"/>
          </a:p>
          <a:p>
            <a:pPr marL="342900" lvl="1" indent="-342900">
              <a:buFont typeface="Arial" pitchFamily="34" charset="0"/>
              <a:buChar char="•"/>
            </a:pPr>
            <a:r>
              <a:rPr lang="hr-HR" sz="3500" dirty="0"/>
              <a:t>ova strategija za Ford nije bila dugoga </a:t>
            </a:r>
            <a:r>
              <a:rPr lang="hr-HR" sz="3500" dirty="0" smtClean="0"/>
              <a:t>vijeka</a:t>
            </a:r>
          </a:p>
          <a:p>
            <a:pPr marL="0" lvl="1" indent="0">
              <a:buNone/>
            </a:pPr>
            <a:endParaRPr lang="hr-HR" sz="3500" dirty="0"/>
          </a:p>
          <a:p>
            <a:pPr marL="342900" lvl="1" indent="-342900">
              <a:buFont typeface="Arial" pitchFamily="34" charset="0"/>
              <a:buChar char="•"/>
            </a:pPr>
            <a:r>
              <a:rPr lang="hr-HR" sz="3500" dirty="0"/>
              <a:t>zbog smanjenja troškova automobili su bili jeftini, ali sve </a:t>
            </a:r>
            <a:r>
              <a:rPr lang="hr-HR" sz="3500" dirty="0" smtClean="0"/>
              <a:t>neprivlačniji</a:t>
            </a:r>
          </a:p>
          <a:p>
            <a:pPr marL="0" lvl="1" indent="0">
              <a:buNone/>
            </a:pPr>
            <a:endParaRPr lang="hr-HR" sz="3500" dirty="0"/>
          </a:p>
          <a:p>
            <a:pPr marL="342900" lvl="1" indent="-342900">
              <a:buFont typeface="Arial" pitchFamily="34" charset="0"/>
              <a:buChar char="•"/>
            </a:pPr>
            <a:r>
              <a:rPr lang="hr-HR" sz="3500" dirty="0"/>
              <a:t>Ford tada počinje gubiti tržišni </a:t>
            </a:r>
            <a:r>
              <a:rPr lang="hr-HR" sz="3500" dirty="0" smtClean="0"/>
              <a:t>udio</a:t>
            </a:r>
            <a:endParaRPr lang="hr-HR" dirty="0"/>
          </a:p>
        </p:txBody>
      </p:sp>
      <p:sp>
        <p:nvSpPr>
          <p:cNvPr id="4"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2107814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556792"/>
            <a:ext cx="4428591" cy="5069160"/>
          </a:xfrm>
          <a:prstGeom prst="rect">
            <a:avLst/>
          </a:prstGeom>
        </p:spPr>
      </p:pic>
      <p:sp>
        <p:nvSpPr>
          <p:cNvPr id="5" name="Text Box 25"/>
          <p:cNvSpPr txBox="1"/>
          <p:nvPr/>
        </p:nvSpPr>
        <p:spPr>
          <a:xfrm>
            <a:off x="485595" y="1873424"/>
            <a:ext cx="3960440" cy="47525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hr-HR" sz="1000" b="1" dirty="0">
                <a:effectLst/>
                <a:ea typeface="Calibri" panose="020F0502020204030204" pitchFamily="34" charset="0"/>
                <a:cs typeface="Times New Roman" panose="02020603050405020304" pitchFamily="18" charset="0"/>
              </a:rPr>
              <a:t>PRIČA O FORD AUTOMOBILIMA</a:t>
            </a:r>
            <a:endParaRPr lang="hr-HR" sz="1000" dirty="0">
              <a:effectLst/>
              <a:ea typeface="Calibri" panose="020F0502020204030204" pitchFamily="34" charset="0"/>
              <a:cs typeface="Times New Roman" panose="02020603050405020304" pitchFamily="18" charset="0"/>
            </a:endParaRPr>
          </a:p>
          <a:p>
            <a:pPr algn="just">
              <a:lnSpc>
                <a:spcPct val="115000"/>
              </a:lnSpc>
              <a:spcAft>
                <a:spcPts val="0"/>
              </a:spcAft>
            </a:pPr>
            <a:r>
              <a:rPr lang="hr-HR" sz="800" b="1" dirty="0">
                <a:effectLst/>
                <a:ea typeface="Calibri" panose="020F0502020204030204" pitchFamily="34" charset="0"/>
                <a:cs typeface="Times New Roman" panose="02020603050405020304" pitchFamily="18" charset="0"/>
              </a:rPr>
              <a:t> </a:t>
            </a:r>
            <a:endParaRPr lang="hr-HR" sz="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hr-HR" sz="800" dirty="0">
                <a:effectLst/>
                <a:ea typeface="Calibri" panose="020F0502020204030204" pitchFamily="34" charset="0"/>
                <a:cs typeface="Times New Roman" panose="02020603050405020304" pitchFamily="18" charset="0"/>
              </a:rPr>
              <a:t>Henry Ford je na najupečatljiviji način izmijenio tijek američke povijesti, potaknuvši ono što će se ubrzo zvati American Dream. Prvi komercijalni automobil bio je model A. Već 1905. Ford upošljava 300 zaposlenih, a proizvodnja raste na 25 automobila dnevno. Ubrzo se proizvodnja profilira. Na temeljima modela A nastaju jeftini modeli C, N, R i S, a paralelno se stvaraju luksuzne serije B i K. Ford tada uči možda najvažniju lekciju života. Automobil je onoliko dobar koliko se dobro prodaje! Jeftini su se modeli prodavali odlično, a skupi B i K postaju mu noćna mora. </a:t>
            </a:r>
          </a:p>
          <a:p>
            <a:pPr algn="just">
              <a:lnSpc>
                <a:spcPct val="115000"/>
              </a:lnSpc>
              <a:spcAft>
                <a:spcPts val="1000"/>
              </a:spcAft>
            </a:pPr>
            <a:r>
              <a:rPr lang="hr-HR" sz="800" dirty="0">
                <a:effectLst/>
                <a:ea typeface="Calibri" panose="020F0502020204030204" pitchFamily="34" charset="0"/>
                <a:cs typeface="Times New Roman" panose="02020603050405020304" pitchFamily="18" charset="0"/>
              </a:rPr>
              <a:t>Ford tada donosi presudnu odluku. Proizvodit će samo jedan automobil, koji će biti kvalitetan, jednostavan i dostupan prosječnom američkom radniku (i seljaku). Da bi automobil bio jeftin, proizvodnja se mora unificirati i standardizirati, a utrošak rada svesti na minimum. Henry Ford osobno na crtaćoj dasci stvara legendarni model T, koji je imao niz revolucionarnih rješenja. Krajem listopada 1908, s montažne trake silazi prvi model T i ništa nije najavljivalo njegov planetarni uspjeh.</a:t>
            </a:r>
          </a:p>
          <a:p>
            <a:pPr algn="just">
              <a:lnSpc>
                <a:spcPct val="115000"/>
              </a:lnSpc>
              <a:spcAft>
                <a:spcPts val="1000"/>
              </a:spcAft>
            </a:pPr>
            <a:r>
              <a:rPr lang="hr-HR" sz="800" dirty="0">
                <a:effectLst/>
                <a:ea typeface="Calibri" panose="020F0502020204030204" pitchFamily="34" charset="0"/>
                <a:cs typeface="Times New Roman" panose="02020603050405020304" pitchFamily="18" charset="0"/>
              </a:rPr>
              <a:t>Tijekom sljedeće godine Ford prodaje 17.771 primjerak, po cijeni od 999 dolara. U sljedećim je godinama cijena pala na 899, pa na 799 dolara, te 1912. prodaja dostiže brojku 100.000. Ford tada donosi odluku koja će uskoro iz temelja izmijeniti prilike u svjetskoj automobilskoj industriji. Prvog travnja 1913. (nije bila šala) u novom Fordovom pogonu Highland Park, pušta se u probni rad pomična traka. Sredinom kolovoza 1913. pomična je traka puštena u pogon, a cijena Forda T pada na 599 dolara. Rezultati su bili zapanjujući. Do kraja godine prodano je 202.667, a sljedeće godine čak 308.162 vozila. Ford je dobro uočio kako je za prodaju najvažnija cijena. Ford T je ogoljen 'do kosti' i cijena mu pada na nezamislivih 499 dolara. Tijekom 1915. godišnja proizvodnja prelazi pola milijuna. </a:t>
            </a:r>
          </a:p>
          <a:p>
            <a:pPr algn="just">
              <a:lnSpc>
                <a:spcPct val="115000"/>
              </a:lnSpc>
              <a:spcAft>
                <a:spcPts val="1000"/>
              </a:spcAft>
            </a:pPr>
            <a:r>
              <a:rPr lang="hr-HR" sz="800" dirty="0">
                <a:effectLst/>
                <a:ea typeface="Calibri" panose="020F0502020204030204" pitchFamily="34" charset="0"/>
                <a:cs typeface="Times New Roman" panose="02020603050405020304" pitchFamily="18" charset="0"/>
              </a:rPr>
              <a:t>Od rujna 1915. Ford T se mogao kupiti samo u crnoj boji, koja je zbog velikog dodatka čađe bila najjeftinija i najbrže se sušila. 'Ford T možete kupiti u svakoj boji pod uvjetom da je to - crna!', glasila je promidžbena poruka. Desetog dana prosinca s montažne trake silazi milijunti Ford, a cijena modelu T spušta se na povijesni minimum - 440 dolara. </a:t>
            </a:r>
          </a:p>
          <a:p>
            <a:pPr>
              <a:lnSpc>
                <a:spcPct val="115000"/>
              </a:lnSpc>
              <a:spcAft>
                <a:spcPts val="1000"/>
              </a:spcAft>
            </a:pPr>
            <a:r>
              <a:rPr lang="hr-HR" sz="800" dirty="0">
                <a:effectLst/>
                <a:ea typeface="Calibri" panose="020F0502020204030204" pitchFamily="34" charset="0"/>
                <a:cs typeface="Times New Roman" panose="02020603050405020304" pitchFamily="18" charset="0"/>
              </a:rPr>
              <a:t>1926. godine  Ford počinje gubiti tržište od General Motorsa, jer je model T zastario.</a:t>
            </a:r>
          </a:p>
        </p:txBody>
      </p:sp>
      <p:grpSp>
        <p:nvGrpSpPr>
          <p:cNvPr id="7" name="Group 6"/>
          <p:cNvGrpSpPr/>
          <p:nvPr/>
        </p:nvGrpSpPr>
        <p:grpSpPr>
          <a:xfrm>
            <a:off x="5292080" y="1839144"/>
            <a:ext cx="3596904" cy="3024336"/>
            <a:chOff x="5292080" y="1839144"/>
            <a:chExt cx="3596904" cy="3024336"/>
          </a:xfrm>
        </p:grpSpPr>
        <p:pic>
          <p:nvPicPr>
            <p:cNvPr id="16386" name="Picture 2" descr="https://encrypted-tbn1.gstatic.com/images?q=tbn:ANd9GcRAMVH25aZ2F7pu-rP5_A86dqpPvzUG0mnLe902lT_3qqb0tZS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839144"/>
              <a:ext cx="3596904" cy="30243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488731">
              <a:off x="6877903" y="3314699"/>
              <a:ext cx="1430046" cy="707886"/>
            </a:xfrm>
            <a:prstGeom prst="rect">
              <a:avLst/>
            </a:prstGeom>
            <a:noFill/>
          </p:spPr>
          <p:txBody>
            <a:bodyPr wrap="square" lIns="91440" tIns="45720" rIns="91440" bIns="45720">
              <a:spAutoFit/>
            </a:bodyPr>
            <a:lstStyle/>
            <a:p>
              <a:pPr algn="ctr"/>
              <a:r>
                <a:rPr lang="hr-HR" sz="2000" b="0" cap="none" spc="0" dirty="0" smtClean="0">
                  <a:ln w="0"/>
                  <a:solidFill>
                    <a:schemeClr val="tx1"/>
                  </a:solidFill>
                  <a:effectLst>
                    <a:outerShdw blurRad="38100" dist="19050" dir="2700000" algn="tl" rotWithShape="0">
                      <a:schemeClr val="dk1">
                        <a:alpha val="40000"/>
                      </a:schemeClr>
                    </a:outerShdw>
                  </a:effectLst>
                </a:rPr>
                <a:t>Pročitaj i </a:t>
              </a:r>
            </a:p>
            <a:p>
              <a:pPr algn="ctr"/>
              <a:r>
                <a:rPr lang="hr-HR" sz="2000" b="0" cap="none" spc="0" dirty="0" smtClean="0">
                  <a:ln w="0"/>
                  <a:solidFill>
                    <a:schemeClr val="tx1"/>
                  </a:solidFill>
                  <a:effectLst>
                    <a:outerShdw blurRad="38100" dist="19050" dir="2700000" algn="tl" rotWithShape="0">
                      <a:schemeClr val="dk1">
                        <a:alpha val="40000"/>
                      </a:schemeClr>
                    </a:outerShdw>
                  </a:effectLst>
                </a:rPr>
                <a:t>komentiraj!</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sp>
        <p:nvSpPr>
          <p:cNvPr id="8"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10"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2020478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txBody>
          <a:bodyPr/>
          <a:lstStyle/>
          <a:p>
            <a:pPr marL="342900" lvl="1" indent="-342900">
              <a:lnSpc>
                <a:spcPct val="80000"/>
              </a:lnSpc>
              <a:buFont typeface="Arial" pitchFamily="34" charset="0"/>
              <a:buChar char="•"/>
            </a:pPr>
            <a:r>
              <a:rPr lang="hr-HR" sz="3200" dirty="0"/>
              <a:t>i danas prisutna na globalnom tržištu </a:t>
            </a:r>
            <a:endParaRPr lang="hr-HR" sz="3200" dirty="0" smtClean="0"/>
          </a:p>
          <a:p>
            <a:pPr marL="0" lvl="1" indent="0">
              <a:lnSpc>
                <a:spcPct val="80000"/>
              </a:lnSpc>
              <a:buNone/>
            </a:pPr>
            <a:endParaRPr lang="hr-HR" sz="3200" dirty="0"/>
          </a:p>
          <a:p>
            <a:pPr marL="342900" lvl="1" indent="-342900">
              <a:lnSpc>
                <a:spcPct val="80000"/>
              </a:lnSpc>
              <a:buFont typeface="Arial" pitchFamily="34" charset="0"/>
              <a:buChar char="•"/>
            </a:pPr>
            <a:r>
              <a:rPr lang="hr-HR" sz="3200" dirty="0"/>
              <a:t>brojni „NO NAME“ proizvođači elektroničke opreme  ju </a:t>
            </a:r>
            <a:r>
              <a:rPr lang="hr-HR" sz="3200" dirty="0" smtClean="0"/>
              <a:t>primjenjuju</a:t>
            </a:r>
          </a:p>
          <a:p>
            <a:pPr marL="0" lvl="1" indent="0">
              <a:lnSpc>
                <a:spcPct val="80000"/>
              </a:lnSpc>
              <a:buNone/>
            </a:pPr>
            <a:endParaRPr lang="hr-HR" sz="3200" dirty="0"/>
          </a:p>
          <a:p>
            <a:pPr marL="342900" lvl="1" indent="-342900">
              <a:lnSpc>
                <a:spcPct val="80000"/>
              </a:lnSpc>
              <a:buFont typeface="Arial" pitchFamily="34" charset="0"/>
              <a:buChar char="•"/>
            </a:pPr>
            <a:r>
              <a:rPr lang="hr-HR" sz="3200" dirty="0"/>
              <a:t>pobornici filozofije „povećaj proizvodnju i snizi cijenu“</a:t>
            </a:r>
            <a:r>
              <a:rPr lang="hr-HR" sz="2500" dirty="0"/>
              <a:t> </a:t>
            </a:r>
          </a:p>
          <a:p>
            <a:endParaRPr lang="hr-HR" dirty="0"/>
          </a:p>
        </p:txBody>
      </p:sp>
      <p:sp>
        <p:nvSpPr>
          <p:cNvPr id="4"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177655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hr-HR" sz="3000" b="1" dirty="0">
                <a:effectLst>
                  <a:outerShdw blurRad="38100" dist="38100" dir="2700000" algn="tl">
                    <a:srgbClr val="000000">
                      <a:alpha val="43137"/>
                    </a:srgbClr>
                  </a:outerShdw>
                </a:effectLst>
              </a:rPr>
              <a:t>KONCEPCIJA PROIZVODA </a:t>
            </a:r>
          </a:p>
          <a:p>
            <a:pPr lvl="1"/>
            <a:r>
              <a:rPr lang="hr-HR" dirty="0" smtClean="0"/>
              <a:t>nakon koncepcije proizvodnje</a:t>
            </a:r>
            <a:endParaRPr lang="hr-HR" sz="1600" dirty="0" smtClean="0"/>
          </a:p>
          <a:p>
            <a:pPr lvl="1"/>
            <a:r>
              <a:rPr lang="hr-HR" dirty="0" smtClean="0"/>
              <a:t>smatra se da visokokvalitetan proizvod sam pronalazi kupca</a:t>
            </a:r>
            <a:endParaRPr lang="hr-HR" sz="2000" dirty="0" smtClean="0"/>
          </a:p>
          <a:p>
            <a:pPr lvl="1"/>
            <a:r>
              <a:rPr lang="hr-HR" dirty="0" smtClean="0"/>
              <a:t>proizvođači se nastoje koncentrirati na stalna poboljšanja kvalitete samog proizvoda, razvoj novih tehnologija i usavršavanje procesa </a:t>
            </a:r>
          </a:p>
          <a:p>
            <a:pPr lvl="1"/>
            <a:r>
              <a:rPr lang="hr-HR" dirty="0" smtClean="0"/>
              <a:t>gubi se iz vida ono najvažnije – kupca/potrošača svojih proizvoda, njegove potrebe i želje</a:t>
            </a:r>
            <a:endParaRPr lang="hr-HR" sz="2000" dirty="0" smtClean="0"/>
          </a:p>
          <a:p>
            <a:endParaRPr lang="hr-HR" dirty="0"/>
          </a:p>
        </p:txBody>
      </p:sp>
      <p:sp>
        <p:nvSpPr>
          <p:cNvPr id="4"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167899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txBody>
          <a:bodyPr>
            <a:normAutofit fontScale="62500" lnSpcReduction="20000"/>
          </a:bodyPr>
          <a:lstStyle/>
          <a:p>
            <a:r>
              <a:rPr lang="hr-HR" b="1" dirty="0">
                <a:effectLst>
                  <a:outerShdw blurRad="50800" dist="38100" dir="18900000" algn="bl">
                    <a:srgbClr val="000000">
                      <a:alpha val="40000"/>
                    </a:srgbClr>
                  </a:outerShdw>
                </a:effectLst>
              </a:rPr>
              <a:t> </a:t>
            </a:r>
            <a:r>
              <a:rPr lang="hr-HR" sz="4800" b="1" dirty="0">
                <a:effectLst>
                  <a:outerShdw blurRad="38100" dist="38100" dir="2700000" algn="tl">
                    <a:srgbClr val="000000">
                      <a:alpha val="43137"/>
                    </a:srgbClr>
                  </a:outerShdw>
                </a:effectLst>
              </a:rPr>
              <a:t>KONCEPCIJA PRODAJE</a:t>
            </a:r>
          </a:p>
          <a:p>
            <a:pPr lvl="1"/>
            <a:endParaRPr lang="hr-HR" sz="3600" dirty="0" smtClean="0"/>
          </a:p>
          <a:p>
            <a:pPr lvl="1"/>
            <a:r>
              <a:rPr lang="hr-HR" sz="4000" dirty="0" smtClean="0"/>
              <a:t>koncepcija </a:t>
            </a:r>
            <a:r>
              <a:rPr lang="hr-HR" sz="4000" dirty="0"/>
              <a:t>prodaje javlja se od 1930. godine do </a:t>
            </a:r>
            <a:r>
              <a:rPr lang="hr-HR" sz="4000" dirty="0" smtClean="0"/>
              <a:t>1960. </a:t>
            </a:r>
            <a:r>
              <a:rPr lang="hr-HR" sz="4000" dirty="0"/>
              <a:t>godine</a:t>
            </a:r>
          </a:p>
          <a:p>
            <a:pPr marL="457200" lvl="1" indent="0">
              <a:buNone/>
            </a:pPr>
            <a:endParaRPr lang="hr-HR" sz="4000" dirty="0"/>
          </a:p>
          <a:p>
            <a:pPr lvl="1"/>
            <a:r>
              <a:rPr lang="hr-HR" sz="4000" dirty="0"/>
              <a:t>ponuda ˃  potražnje  </a:t>
            </a:r>
          </a:p>
          <a:p>
            <a:pPr marL="457200" lvl="1" indent="0">
              <a:buNone/>
            </a:pPr>
            <a:endParaRPr lang="hr-HR" sz="4000" dirty="0"/>
          </a:p>
          <a:p>
            <a:pPr lvl="1"/>
            <a:r>
              <a:rPr lang="hr-HR" sz="4000" dirty="0"/>
              <a:t>smatra se da kupci prepušteni sami sebi neće prepoznati njihov proizvod i kupiti (u dovoljnim količinama) </a:t>
            </a:r>
          </a:p>
          <a:p>
            <a:pPr lvl="1"/>
            <a:endParaRPr lang="hr-HR" sz="4000" dirty="0"/>
          </a:p>
          <a:p>
            <a:pPr lvl="1"/>
            <a:r>
              <a:rPr lang="hr-HR" sz="4000" dirty="0"/>
              <a:t>koristi se agresivnom prodajom i jakim promocijskim aktivnostima jer jedini cilj koji se postavlja je – prodaja</a:t>
            </a:r>
          </a:p>
        </p:txBody>
      </p:sp>
      <p:sp>
        <p:nvSpPr>
          <p:cNvPr id="4"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398634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rmAutofit fontScale="92500" lnSpcReduction="10000"/>
          </a:bodyPr>
          <a:lstStyle/>
          <a:p>
            <a:pPr lvl="1">
              <a:lnSpc>
                <a:spcPct val="90000"/>
              </a:lnSpc>
            </a:pPr>
            <a:r>
              <a:rPr lang="hr-HR" sz="2700" dirty="0"/>
              <a:t>persuazivno-nagovarački karakter – proizvodima se „dodaju“ dodatne opcije – bonusi</a:t>
            </a:r>
          </a:p>
          <a:p>
            <a:pPr marL="457200" lvl="1" indent="0">
              <a:lnSpc>
                <a:spcPct val="90000"/>
              </a:lnSpc>
              <a:buFont typeface="Arial" pitchFamily="34" charset="0"/>
              <a:buNone/>
            </a:pPr>
            <a:endParaRPr lang="hr-HR" sz="2700" dirty="0"/>
          </a:p>
          <a:p>
            <a:pPr lvl="1">
              <a:lnSpc>
                <a:spcPct val="90000"/>
              </a:lnSpc>
            </a:pPr>
            <a:r>
              <a:rPr lang="hr-HR" sz="2700" dirty="0"/>
              <a:t>Marketing se upravo zbog ovakvih načina promišljanja i djelovanja često i promatra kao prodaja odnosno oglašavanje </a:t>
            </a:r>
          </a:p>
          <a:p>
            <a:pPr marL="0" lvl="1" indent="0">
              <a:lnSpc>
                <a:spcPct val="90000"/>
              </a:lnSpc>
              <a:buFont typeface="Arial" pitchFamily="34" charset="0"/>
              <a:buNone/>
            </a:pPr>
            <a:endParaRPr lang="hr-HR" sz="2700" dirty="0"/>
          </a:p>
          <a:p>
            <a:pPr lvl="1">
              <a:lnSpc>
                <a:spcPct val="90000"/>
              </a:lnSpc>
            </a:pPr>
            <a:r>
              <a:rPr lang="hr-HR" sz="2700" dirty="0"/>
              <a:t>ima kratkoročno djelovanje </a:t>
            </a:r>
            <a:endParaRPr lang="hr-HR" sz="2700" dirty="0" smtClean="0"/>
          </a:p>
          <a:p>
            <a:pPr marL="457200" lvl="1" indent="0">
              <a:lnSpc>
                <a:spcPct val="90000"/>
              </a:lnSpc>
              <a:buNone/>
            </a:pPr>
            <a:endParaRPr lang="hr-HR" sz="2700" dirty="0"/>
          </a:p>
          <a:p>
            <a:pPr lvl="1">
              <a:lnSpc>
                <a:spcPct val="90000"/>
              </a:lnSpc>
            </a:pPr>
            <a:r>
              <a:rPr lang="hr-HR" sz="2700" dirty="0"/>
              <a:t>bitno je trenutno prodati neki proizvod, ne razmišljajući o potrebama i željama </a:t>
            </a:r>
            <a:r>
              <a:rPr lang="hr-HR" sz="2700" dirty="0" smtClean="0"/>
              <a:t>kupaca</a:t>
            </a:r>
            <a:endParaRPr lang="hr-HR" sz="2700" dirty="0"/>
          </a:p>
          <a:p>
            <a:pPr marL="457200" lvl="1" indent="0">
              <a:lnSpc>
                <a:spcPct val="90000"/>
              </a:lnSpc>
              <a:buNone/>
            </a:pPr>
            <a:endParaRPr lang="hr-HR" sz="2700" dirty="0"/>
          </a:p>
          <a:p>
            <a:pPr lvl="1">
              <a:lnSpc>
                <a:spcPct val="90000"/>
              </a:lnSpc>
            </a:pPr>
            <a:r>
              <a:rPr lang="hr-HR" sz="2700" dirty="0"/>
              <a:t>najčešće se koristi kod proizvoda kojega kupci obično nemaju namjeru kupiti npr prodaja enciklopedija</a:t>
            </a:r>
          </a:p>
          <a:p>
            <a:endParaRPr lang="hr-HR" dirty="0"/>
          </a:p>
        </p:txBody>
      </p:sp>
      <p:sp>
        <p:nvSpPr>
          <p:cNvPr id="4"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4207894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rmAutofit lnSpcReduction="10000"/>
          </a:bodyPr>
          <a:lstStyle/>
          <a:p>
            <a:pPr marL="361950" lvl="1">
              <a:lnSpc>
                <a:spcPct val="80000"/>
              </a:lnSpc>
              <a:buFont typeface="Arial" panose="020B0604020202020204" pitchFamily="34" charset="0"/>
              <a:buChar char="•"/>
            </a:pPr>
            <a:r>
              <a:rPr lang="hr-HR" sz="3200" b="1" dirty="0">
                <a:effectLst>
                  <a:outerShdw blurRad="38100" dist="38100" dir="2700000" algn="tl">
                    <a:srgbClr val="000000">
                      <a:alpha val="43137"/>
                    </a:srgbClr>
                  </a:outerShdw>
                </a:effectLst>
              </a:rPr>
              <a:t>MARKETING </a:t>
            </a:r>
            <a:r>
              <a:rPr lang="hr-HR" sz="3200" b="1" dirty="0" smtClean="0">
                <a:effectLst>
                  <a:outerShdw blurRad="38100" dist="38100" dir="2700000" algn="tl">
                    <a:srgbClr val="000000">
                      <a:alpha val="43137"/>
                    </a:srgbClr>
                  </a:outerShdw>
                </a:effectLst>
              </a:rPr>
              <a:t>KONCEPCIJA</a:t>
            </a:r>
          </a:p>
          <a:p>
            <a:pPr marL="361950" lvl="1">
              <a:lnSpc>
                <a:spcPct val="80000"/>
              </a:lnSpc>
              <a:buFont typeface="Arial" panose="020B0604020202020204" pitchFamily="34" charset="0"/>
              <a:buChar char="•"/>
            </a:pPr>
            <a:endParaRPr lang="hr-HR" sz="3200" b="1" dirty="0">
              <a:effectLst>
                <a:outerShdw blurRad="38100" dist="38100" dir="2700000" algn="tl">
                  <a:srgbClr val="000000">
                    <a:alpha val="43137"/>
                  </a:srgbClr>
                </a:outerShdw>
              </a:effectLst>
            </a:endParaRPr>
          </a:p>
          <a:p>
            <a:pPr marL="361950" lvl="1">
              <a:lnSpc>
                <a:spcPct val="80000"/>
              </a:lnSpc>
              <a:buFont typeface="Arial" panose="020B0604020202020204" pitchFamily="34" charset="0"/>
              <a:buChar char="•"/>
            </a:pPr>
            <a:endParaRPr lang="hr-HR" sz="3200" b="1" dirty="0" smtClean="0">
              <a:effectLst>
                <a:outerShdw blurRad="38100" dist="38100" dir="2700000" algn="tl">
                  <a:srgbClr val="000000">
                    <a:alpha val="43137"/>
                  </a:srgbClr>
                </a:outerShdw>
              </a:effectLst>
            </a:endParaRPr>
          </a:p>
          <a:p>
            <a:pPr marL="361950" lvl="1">
              <a:lnSpc>
                <a:spcPct val="80000"/>
              </a:lnSpc>
              <a:buFont typeface="Arial" panose="020B0604020202020204" pitchFamily="34" charset="0"/>
              <a:buChar char="•"/>
            </a:pPr>
            <a:endParaRPr lang="hr-HR" sz="3200" b="1" dirty="0" smtClean="0">
              <a:effectLst>
                <a:outerShdw blurRad="38100" dist="38100" dir="2700000" algn="tl">
                  <a:srgbClr val="000000">
                    <a:alpha val="43137"/>
                  </a:srgbClr>
                </a:outerShdw>
              </a:effectLst>
            </a:endParaRPr>
          </a:p>
          <a:p>
            <a:pPr marL="76200" lvl="1" indent="0">
              <a:lnSpc>
                <a:spcPct val="80000"/>
              </a:lnSpc>
              <a:buNone/>
            </a:pPr>
            <a:endParaRPr lang="hr-HR" sz="3200" b="1" dirty="0" smtClean="0">
              <a:effectLst>
                <a:outerShdw blurRad="38100" dist="38100" dir="2700000" algn="tl">
                  <a:srgbClr val="000000">
                    <a:alpha val="43137"/>
                  </a:srgbClr>
                </a:outerShdw>
              </a:effectLst>
            </a:endParaRPr>
          </a:p>
          <a:p>
            <a:pPr marL="762000" lvl="2">
              <a:lnSpc>
                <a:spcPct val="80000"/>
              </a:lnSpc>
            </a:pPr>
            <a:endParaRPr lang="hr-HR" dirty="0"/>
          </a:p>
          <a:p>
            <a:pPr lvl="1">
              <a:lnSpc>
                <a:spcPct val="80000"/>
              </a:lnSpc>
            </a:pPr>
            <a:r>
              <a:rPr lang="hr-HR" sz="2600" dirty="0" smtClean="0"/>
              <a:t>javlja </a:t>
            </a:r>
            <a:r>
              <a:rPr lang="hr-HR" sz="2600" dirty="0"/>
              <a:t>se sredinom pedesetih  godina 20. </a:t>
            </a:r>
            <a:r>
              <a:rPr lang="hr-HR" sz="2600" dirty="0" smtClean="0"/>
              <a:t>stoljeća</a:t>
            </a:r>
          </a:p>
          <a:p>
            <a:pPr marL="457200" lvl="1" indent="0">
              <a:lnSpc>
                <a:spcPct val="80000"/>
              </a:lnSpc>
              <a:buNone/>
            </a:pPr>
            <a:endParaRPr lang="hr-HR" sz="2600" dirty="0"/>
          </a:p>
          <a:p>
            <a:pPr lvl="1">
              <a:lnSpc>
                <a:spcPct val="80000"/>
              </a:lnSpc>
            </a:pPr>
            <a:r>
              <a:rPr lang="hr-HR" sz="2600" dirty="0"/>
              <a:t>naglašava potrošača → uočiti potrebe i želje potrošača i zadovoljiti ih bolje od </a:t>
            </a:r>
            <a:r>
              <a:rPr lang="hr-HR" sz="2600" dirty="0" smtClean="0"/>
              <a:t>konkurencije</a:t>
            </a:r>
          </a:p>
          <a:p>
            <a:pPr marL="457200" lvl="1" indent="0">
              <a:lnSpc>
                <a:spcPct val="80000"/>
              </a:lnSpc>
              <a:buNone/>
            </a:pPr>
            <a:endParaRPr lang="hr-HR" sz="2600" dirty="0"/>
          </a:p>
          <a:p>
            <a:pPr lvl="1">
              <a:lnSpc>
                <a:spcPct val="80000"/>
              </a:lnSpc>
            </a:pPr>
            <a:r>
              <a:rPr lang="hr-HR" sz="2600" dirty="0"/>
              <a:t>ponuda ˃ potražnje i to u uvjetima jake konkurencije</a:t>
            </a:r>
          </a:p>
          <a:p>
            <a:pPr lvl="2"/>
            <a:endParaRPr lang="hr-HR"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292080" y="1600200"/>
            <a:ext cx="3682752" cy="2437458"/>
          </a:xfrm>
          <a:prstGeom prst="rect">
            <a:avLst/>
          </a:prstGeom>
        </p:spPr>
      </p:pic>
      <p:sp>
        <p:nvSpPr>
          <p:cNvPr id="6" name="Oval 5"/>
          <p:cNvSpPr/>
          <p:nvPr/>
        </p:nvSpPr>
        <p:spPr>
          <a:xfrm>
            <a:off x="5292080" y="2132856"/>
            <a:ext cx="936104" cy="86409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10"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500998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UVODNA PRIČA</a:t>
            </a:r>
            <a:endParaRPr lang="hr-HR" dirty="0"/>
          </a:p>
        </p:txBody>
      </p:sp>
      <p:sp>
        <p:nvSpPr>
          <p:cNvPr id="3" name="Content Placeholder 2"/>
          <p:cNvSpPr>
            <a:spLocks noGrp="1"/>
          </p:cNvSpPr>
          <p:nvPr>
            <p:ph idx="1"/>
          </p:nvPr>
        </p:nvSpPr>
        <p:spPr>
          <a:xfrm>
            <a:off x="457200" y="1600201"/>
            <a:ext cx="8229600" cy="3340968"/>
          </a:xfrm>
        </p:spPr>
        <p:txBody>
          <a:bodyPr>
            <a:normAutofit/>
          </a:bodyPr>
          <a:lstStyle/>
          <a:p>
            <a:pPr marL="0" indent="0">
              <a:buNone/>
            </a:pPr>
            <a:r>
              <a:rPr lang="hr-HR" sz="2800" dirty="0"/>
              <a:t>Na povratku s posla marketinški je stručnjak navratio do slijepog prosjaka i zadovoljan utvrdio da se broj novčića u limenci znatno povećao, uz poneku papirnatu novčanicu. Na kartonu je pisalo: </a:t>
            </a:r>
          </a:p>
          <a:p>
            <a:pPr marL="0" indent="0" algn="ctr">
              <a:buNone/>
            </a:pPr>
            <a:r>
              <a:rPr lang="hr-HR" sz="2800" b="1" i="1" dirty="0" smtClean="0"/>
              <a:t>„</a:t>
            </a:r>
            <a:r>
              <a:rPr lang="hr-HR" sz="2800" b="1" i="1" dirty="0"/>
              <a:t>Danas je proljeće…a ja ga ne mogu vidjeti.“</a:t>
            </a:r>
            <a:r>
              <a:rPr lang="hr-HR" sz="2800" b="1" dirty="0"/>
              <a:t> </a:t>
            </a:r>
            <a:endParaRPr lang="hr-HR" sz="2800" dirty="0"/>
          </a:p>
          <a:p>
            <a:endParaRPr lang="hr-HR" sz="2800" dirty="0"/>
          </a:p>
        </p:txBody>
      </p:sp>
      <p:pic>
        <p:nvPicPr>
          <p:cNvPr id="4" name="Picture 3" descr="6a010535893544970c01538e218913970b-800wi"/>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143128"/>
            <a:ext cx="3309631" cy="2358083"/>
          </a:xfrm>
          <a:prstGeom prst="rect">
            <a:avLst/>
          </a:prstGeom>
          <a:noFill/>
          <a:ln>
            <a:noFill/>
          </a:ln>
        </p:spPr>
      </p:pic>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406967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lnSpc>
                <a:spcPct val="80000"/>
              </a:lnSpc>
            </a:pPr>
            <a:r>
              <a:rPr lang="hr-HR" dirty="0" smtClean="0"/>
              <a:t>orijentacija </a:t>
            </a:r>
            <a:r>
              <a:rPr lang="hr-HR" dirty="0"/>
              <a:t>na potrebe potrošača koje se nastoje zadovoljiti određenim proizvodom ili </a:t>
            </a:r>
            <a:r>
              <a:rPr lang="hr-HR" dirty="0" smtClean="0"/>
              <a:t>uslugom</a:t>
            </a:r>
            <a:endParaRPr lang="hr-HR" dirty="0"/>
          </a:p>
          <a:p>
            <a:pPr marL="457200" lvl="1" indent="0">
              <a:lnSpc>
                <a:spcPct val="80000"/>
              </a:lnSpc>
              <a:buNone/>
            </a:pPr>
            <a:endParaRPr lang="hr-HR" dirty="0"/>
          </a:p>
          <a:p>
            <a:pPr lvl="1">
              <a:lnSpc>
                <a:spcPct val="80000"/>
              </a:lnSpc>
            </a:pPr>
            <a:r>
              <a:rPr lang="hr-HR" dirty="0" smtClean="0"/>
              <a:t>cilj </a:t>
            </a:r>
            <a:r>
              <a:rPr lang="hr-HR" dirty="0"/>
              <a:t>je da se tako dobro upozna potrošača i shvati koji mu proizvodi ili usluga </a:t>
            </a:r>
            <a:r>
              <a:rPr lang="hr-HR" dirty="0" smtClean="0"/>
              <a:t>odgovaraju </a:t>
            </a:r>
            <a:r>
              <a:rPr lang="hr-HR" dirty="0"/>
              <a:t>tako da se </a:t>
            </a:r>
            <a:r>
              <a:rPr lang="hr-HR" dirty="0" smtClean="0"/>
              <a:t> proizvodi/usluge sami prodaju</a:t>
            </a:r>
          </a:p>
          <a:p>
            <a:pPr marL="457200" lvl="1" indent="0">
              <a:lnSpc>
                <a:spcPct val="80000"/>
              </a:lnSpc>
              <a:buNone/>
            </a:pPr>
            <a:endParaRPr lang="hr-HR" dirty="0"/>
          </a:p>
          <a:p>
            <a:pPr lvl="1">
              <a:lnSpc>
                <a:spcPct val="80000"/>
              </a:lnSpc>
            </a:pPr>
            <a:r>
              <a:rPr lang="hr-HR" dirty="0" smtClean="0"/>
              <a:t>potrošače se nastoji razumjeti i zadovoljiti proizvodima koji će zadovoljavati ne samo trenutne nego </a:t>
            </a:r>
            <a:r>
              <a:rPr lang="hr-HR" dirty="0"/>
              <a:t>i buduće-skrivene </a:t>
            </a:r>
            <a:r>
              <a:rPr lang="hr-HR" dirty="0" smtClean="0"/>
              <a:t>potrebe</a:t>
            </a:r>
            <a:endParaRPr lang="hr-HR" dirty="0"/>
          </a:p>
          <a:p>
            <a:endParaRPr lang="hr-HR" dirty="0"/>
          </a:p>
        </p:txBody>
      </p:sp>
      <p:sp>
        <p:nvSpPr>
          <p:cNvPr id="4"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1270860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pitchFamily="34" charset="0"/>
              <a:buChar char="•"/>
            </a:pPr>
            <a:r>
              <a:rPr lang="hr-HR" sz="3200" b="1" dirty="0">
                <a:effectLst>
                  <a:outerShdw blurRad="38100" dist="38100" dir="2700000" algn="tl">
                    <a:srgbClr val="000000">
                      <a:alpha val="43137"/>
                    </a:srgbClr>
                  </a:outerShdw>
                </a:effectLst>
              </a:rPr>
              <a:t>KONCEPCIJA</a:t>
            </a:r>
            <a:r>
              <a:rPr lang="hr-HR" b="1" dirty="0" smtClean="0">
                <a:effectLst>
                  <a:outerShdw blurRad="38100" dist="38100" dir="2700000" algn="tl">
                    <a:srgbClr val="000000">
                      <a:alpha val="43137"/>
                    </a:srgbClr>
                  </a:outerShdw>
                </a:effectLst>
              </a:rPr>
              <a:t> HOLISTIČKOG MARKETINGA</a:t>
            </a:r>
          </a:p>
          <a:p>
            <a:pPr marL="0" lvl="1" indent="0">
              <a:buNone/>
            </a:pPr>
            <a:endParaRPr lang="hr-HR" b="1" dirty="0" smtClean="0">
              <a:effectLst>
                <a:outerShdw blurRad="38100" dist="38100" dir="2700000" algn="tl">
                  <a:srgbClr val="000000">
                    <a:alpha val="43137"/>
                  </a:srgbClr>
                </a:outerShdw>
              </a:effectLst>
            </a:endParaRPr>
          </a:p>
          <a:p>
            <a:pPr marL="742950" lvl="1" indent="-342900">
              <a:lnSpc>
                <a:spcPct val="80000"/>
              </a:lnSpc>
            </a:pPr>
            <a:r>
              <a:rPr lang="hr-HR" dirty="0"/>
              <a:t>pretpostavlja koncept „sve je važno“ </a:t>
            </a:r>
            <a:endParaRPr lang="hr-HR" dirty="0" smtClean="0"/>
          </a:p>
          <a:p>
            <a:pPr marL="400050" lvl="1" indent="0">
              <a:lnSpc>
                <a:spcPct val="80000"/>
              </a:lnSpc>
              <a:buNone/>
            </a:pPr>
            <a:endParaRPr lang="hr-HR" dirty="0"/>
          </a:p>
          <a:p>
            <a:pPr marL="742950" lvl="1" indent="-342900">
              <a:lnSpc>
                <a:spcPct val="80000"/>
              </a:lnSpc>
            </a:pPr>
            <a:r>
              <a:rPr lang="hr-HR" dirty="0"/>
              <a:t>n</a:t>
            </a:r>
            <a:r>
              <a:rPr lang="hr-HR" dirty="0" smtClean="0"/>
              <a:t>astoji </a:t>
            </a:r>
            <a:r>
              <a:rPr lang="hr-HR" dirty="0"/>
              <a:t>povezati četiri važne komponente holističkog marketinga</a:t>
            </a:r>
          </a:p>
          <a:p>
            <a:endParaRPr lang="hr-HR" dirty="0"/>
          </a:p>
        </p:txBody>
      </p:sp>
      <p:graphicFrame>
        <p:nvGraphicFramePr>
          <p:cNvPr id="4" name="Dijagram 1"/>
          <p:cNvGraphicFramePr/>
          <p:nvPr>
            <p:extLst>
              <p:ext uri="{D42A27DB-BD31-4B8C-83A1-F6EECF244321}">
                <p14:modId xmlns:p14="http://schemas.microsoft.com/office/powerpoint/2010/main" val="2088082532"/>
              </p:ext>
            </p:extLst>
          </p:nvPr>
        </p:nvGraphicFramePr>
        <p:xfrm>
          <a:off x="457200" y="4365104"/>
          <a:ext cx="843528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6"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4042357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5112568"/>
          </a:xfrm>
        </p:spPr>
        <p:txBody>
          <a:bodyPr>
            <a:noAutofit/>
          </a:bodyPr>
          <a:lstStyle/>
          <a:p>
            <a:pPr marL="342900" lvl="1" indent="-342900">
              <a:buFont typeface="Arial" pitchFamily="34" charset="0"/>
              <a:buChar char="•"/>
            </a:pPr>
            <a:r>
              <a:rPr lang="hr-HR" sz="3200" dirty="0">
                <a:effectLst>
                  <a:outerShdw blurRad="38100" dist="38100" dir="2700000" algn="tl">
                    <a:srgbClr val="000000">
                      <a:alpha val="43137"/>
                    </a:srgbClr>
                  </a:outerShdw>
                </a:effectLst>
              </a:rPr>
              <a:t>Marketing</a:t>
            </a:r>
            <a:r>
              <a:rPr lang="hr-HR" dirty="0">
                <a:effectLst>
                  <a:outerShdw blurRad="38100" dist="38100" dir="2700000" algn="tl">
                    <a:srgbClr val="000000">
                      <a:alpha val="43137"/>
                    </a:srgbClr>
                  </a:outerShdw>
                </a:effectLst>
              </a:rPr>
              <a:t> odnosa </a:t>
            </a:r>
            <a:endParaRPr lang="hr-HR" dirty="0" smtClean="0">
              <a:effectLst>
                <a:outerShdw blurRad="38100" dist="38100" dir="2700000" algn="tl">
                  <a:srgbClr val="000000">
                    <a:alpha val="43137"/>
                  </a:srgbClr>
                </a:outerShdw>
              </a:effectLst>
            </a:endParaRPr>
          </a:p>
          <a:p>
            <a:pPr marL="742950" lvl="2" indent="-342900"/>
            <a:r>
              <a:rPr lang="hr-HR" dirty="0" smtClean="0"/>
              <a:t>izgradnja </a:t>
            </a:r>
            <a:r>
              <a:rPr lang="hr-HR" dirty="0"/>
              <a:t>dugoročnih poslovnih odnosa sa ključnim </a:t>
            </a:r>
            <a:r>
              <a:rPr lang="hr-HR" dirty="0" smtClean="0"/>
              <a:t>partnerima/dionicima</a:t>
            </a:r>
          </a:p>
          <a:p>
            <a:pPr marL="1200150" lvl="3" indent="-342900"/>
            <a:r>
              <a:rPr lang="hr-HR" dirty="0" smtClean="0"/>
              <a:t>kupcima </a:t>
            </a:r>
            <a:r>
              <a:rPr lang="hr-HR" dirty="0"/>
              <a:t>(potrošačima), zaposlenicima, marketinškim partnerima (dobavljači, distributeri, trgovci, agencije) i članovima financijske zajednice (dioničari, ulagači, analitičari</a:t>
            </a:r>
            <a:r>
              <a:rPr lang="hr-HR" dirty="0" smtClean="0"/>
              <a:t>)</a:t>
            </a:r>
            <a:endParaRPr lang="hr-HR" dirty="0"/>
          </a:p>
          <a:p>
            <a:pPr marL="342900" lvl="1" indent="-342900">
              <a:buFont typeface="Arial" pitchFamily="34" charset="0"/>
              <a:buChar char="•"/>
            </a:pPr>
            <a:r>
              <a:rPr lang="hr-HR" sz="3200" dirty="0" smtClean="0">
                <a:effectLst>
                  <a:outerShdw blurRad="38100" dist="38100" dir="2700000" algn="tl">
                    <a:srgbClr val="000000">
                      <a:alpha val="43137"/>
                    </a:srgbClr>
                  </a:outerShdw>
                </a:effectLst>
              </a:rPr>
              <a:t>Integrirani</a:t>
            </a:r>
            <a:r>
              <a:rPr lang="hr-HR" dirty="0" smtClean="0">
                <a:effectLst>
                  <a:outerShdw blurRad="38100" dist="38100" dir="2700000" algn="tl">
                    <a:srgbClr val="000000">
                      <a:alpha val="43137"/>
                    </a:srgbClr>
                  </a:outerShdw>
                </a:effectLst>
              </a:rPr>
              <a:t> </a:t>
            </a:r>
            <a:r>
              <a:rPr lang="hr-HR" dirty="0">
                <a:effectLst>
                  <a:outerShdw blurRad="38100" dist="38100" dir="2700000" algn="tl">
                    <a:srgbClr val="000000">
                      <a:alpha val="43137"/>
                    </a:srgbClr>
                  </a:outerShdw>
                </a:effectLst>
              </a:rPr>
              <a:t>marketing </a:t>
            </a:r>
            <a:endParaRPr lang="hr-HR" dirty="0" smtClean="0">
              <a:effectLst>
                <a:outerShdw blurRad="38100" dist="38100" dir="2700000" algn="tl">
                  <a:srgbClr val="000000">
                    <a:alpha val="43137"/>
                  </a:srgbClr>
                </a:outerShdw>
              </a:effectLst>
            </a:endParaRPr>
          </a:p>
          <a:p>
            <a:pPr marL="742950" lvl="2" indent="-342900"/>
            <a:r>
              <a:rPr lang="hr-HR" dirty="0" smtClean="0"/>
              <a:t>skup </a:t>
            </a:r>
            <a:r>
              <a:rPr lang="hr-HR" dirty="0"/>
              <a:t>marketinških programa vezan uz marketinški </a:t>
            </a:r>
            <a:r>
              <a:rPr lang="hr-HR" dirty="0" smtClean="0"/>
              <a:t>splet</a:t>
            </a:r>
          </a:p>
          <a:p>
            <a:pPr marL="342900" lvl="1" indent="-342900">
              <a:buFont typeface="Arial" pitchFamily="34" charset="0"/>
              <a:buChar char="•"/>
            </a:pPr>
            <a:r>
              <a:rPr lang="hr-HR" sz="3200" dirty="0">
                <a:effectLst>
                  <a:outerShdw blurRad="38100" dist="38100" dir="2700000" algn="tl">
                    <a:srgbClr val="000000">
                      <a:alpha val="43137"/>
                    </a:srgbClr>
                  </a:outerShdw>
                </a:effectLst>
              </a:rPr>
              <a:t>Interni marketing </a:t>
            </a:r>
          </a:p>
          <a:p>
            <a:pPr marL="742950" lvl="2" indent="-342900"/>
            <a:r>
              <a:rPr lang="hr-HR" dirty="0"/>
              <a:t>osigurava primjenu marketinških principa svih u organizaciji </a:t>
            </a:r>
            <a:r>
              <a:rPr lang="hr-HR" dirty="0" smtClean="0">
                <a:latin typeface="Calibri" panose="020F0502020204030204" pitchFamily="34" charset="0"/>
                <a:cs typeface="Calibri" panose="020F0502020204030204" pitchFamily="34" charset="0"/>
              </a:rPr>
              <a:t>→ </a:t>
            </a:r>
            <a:r>
              <a:rPr lang="hr-HR" dirty="0" smtClean="0"/>
              <a:t>marketing </a:t>
            </a:r>
            <a:r>
              <a:rPr lang="hr-HR" dirty="0"/>
              <a:t>postaje orijentacija tvrtke i način promišljanja svakog zaposlenika</a:t>
            </a:r>
          </a:p>
          <a:p>
            <a:pPr marL="742950" lvl="2" indent="-342900"/>
            <a:endParaRPr lang="hr-HR" dirty="0" smtClean="0"/>
          </a:p>
          <a:p>
            <a:pPr marL="0" indent="0">
              <a:buNone/>
            </a:pPr>
            <a:endParaRPr lang="hr-HR" sz="1400" dirty="0"/>
          </a:p>
        </p:txBody>
      </p:sp>
      <p:sp>
        <p:nvSpPr>
          <p:cNvPr id="4"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874254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968552"/>
          </a:xfrm>
        </p:spPr>
        <p:txBody>
          <a:bodyPr>
            <a:noAutofit/>
          </a:bodyPr>
          <a:lstStyle/>
          <a:p>
            <a:pPr marL="342900" lvl="1" indent="-342900">
              <a:buFont typeface="Arial" pitchFamily="34" charset="0"/>
              <a:buChar char="•"/>
            </a:pPr>
            <a:r>
              <a:rPr lang="hr-HR" sz="3200" dirty="0" smtClean="0">
                <a:effectLst>
                  <a:outerShdw blurRad="38100" dist="38100" dir="2700000" algn="tl">
                    <a:srgbClr val="000000">
                      <a:alpha val="43137"/>
                    </a:srgbClr>
                  </a:outerShdw>
                </a:effectLst>
              </a:rPr>
              <a:t>Marketing </a:t>
            </a:r>
            <a:r>
              <a:rPr lang="hr-HR" sz="3200" dirty="0">
                <a:effectLst>
                  <a:outerShdw blurRad="38100" dist="38100" dir="2700000" algn="tl">
                    <a:srgbClr val="000000">
                      <a:alpha val="43137"/>
                    </a:srgbClr>
                  </a:outerShdw>
                </a:effectLst>
              </a:rPr>
              <a:t>društvene odgovornosti  </a:t>
            </a:r>
            <a:endParaRPr lang="hr-HR" sz="3200" dirty="0" smtClean="0">
              <a:effectLst>
                <a:outerShdw blurRad="38100" dist="38100" dir="2700000" algn="tl">
                  <a:srgbClr val="000000">
                    <a:alpha val="43137"/>
                  </a:srgbClr>
                </a:outerShdw>
              </a:effectLst>
            </a:endParaRPr>
          </a:p>
          <a:p>
            <a:pPr marL="742950" lvl="2" indent="-342900"/>
            <a:endParaRPr lang="hr-HR" dirty="0" smtClean="0"/>
          </a:p>
          <a:p>
            <a:pPr marL="742950" lvl="2" indent="-342900"/>
            <a:r>
              <a:rPr lang="hr-HR" dirty="0" smtClean="0"/>
              <a:t>obuhvaća </a:t>
            </a:r>
            <a:r>
              <a:rPr lang="hr-HR" dirty="0"/>
              <a:t>etički, pravni i društveni kontekst marketinških aktivnosti i </a:t>
            </a:r>
            <a:r>
              <a:rPr lang="hr-HR" dirty="0" smtClean="0"/>
              <a:t>programa</a:t>
            </a:r>
          </a:p>
          <a:p>
            <a:pPr marL="742950" lvl="2" indent="-342900"/>
            <a:r>
              <a:rPr lang="hr-HR" dirty="0" smtClean="0"/>
              <a:t>temelji </a:t>
            </a:r>
            <a:r>
              <a:rPr lang="hr-HR" dirty="0"/>
              <a:t>se na društvenoj odgovornosti i brizi o zaštiti okoliša, ograničenim prirodnim resursima i brzom rastu </a:t>
            </a:r>
            <a:r>
              <a:rPr lang="hr-HR" dirty="0" smtClean="0"/>
              <a:t>stanovništva</a:t>
            </a:r>
          </a:p>
          <a:p>
            <a:pPr marL="742950" lvl="2" indent="-342900"/>
            <a:r>
              <a:rPr lang="hr-HR" dirty="0" smtClean="0"/>
              <a:t>često </a:t>
            </a:r>
            <a:r>
              <a:rPr lang="hr-HR" dirty="0"/>
              <a:t>se mora uskladiti konflikt kao što su profit poduzeća, zadovoljavanje želja potrošača i javni </a:t>
            </a:r>
            <a:r>
              <a:rPr lang="hr-HR" dirty="0" smtClean="0"/>
              <a:t>interes</a:t>
            </a:r>
          </a:p>
          <a:p>
            <a:pPr marL="742950" lvl="2" indent="-342900"/>
            <a:r>
              <a:rPr lang="hr-HR" dirty="0" smtClean="0"/>
              <a:t>dugoročno </a:t>
            </a:r>
            <a:r>
              <a:rPr lang="hr-HR" dirty="0"/>
              <a:t>za poduzeće je pozitivno </a:t>
            </a:r>
            <a:endParaRPr lang="hr-HR" dirty="0" smtClean="0"/>
          </a:p>
        </p:txBody>
      </p:sp>
      <p:sp>
        <p:nvSpPr>
          <p:cNvPr id="4"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4179099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55576" y="1628800"/>
            <a:ext cx="3139697" cy="4525963"/>
          </a:xfrm>
          <a:prstGeom prst="rect">
            <a:avLst/>
          </a:prstGeom>
          <a:ln>
            <a:solidFill>
              <a:schemeClr val="bg1">
                <a:lumMod val="75000"/>
              </a:schemeClr>
            </a:solidFill>
          </a:ln>
        </p:spPr>
      </p:pic>
      <p:grpSp>
        <p:nvGrpSpPr>
          <p:cNvPr id="7" name="Group 6"/>
          <p:cNvGrpSpPr/>
          <p:nvPr/>
        </p:nvGrpSpPr>
        <p:grpSpPr>
          <a:xfrm>
            <a:off x="5292080" y="1839144"/>
            <a:ext cx="3596904" cy="3024336"/>
            <a:chOff x="5292080" y="1839144"/>
            <a:chExt cx="3596904" cy="3024336"/>
          </a:xfrm>
        </p:grpSpPr>
        <p:pic>
          <p:nvPicPr>
            <p:cNvPr id="8" name="Picture 2" descr="https://encrypted-tbn1.gstatic.com/images?q=tbn:ANd9GcRAMVH25aZ2F7pu-rP5_A86dqpPvzUG0mnLe902lT_3qqb0tZS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839144"/>
              <a:ext cx="3596904" cy="30243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1488731">
              <a:off x="6877903" y="3314699"/>
              <a:ext cx="1430046" cy="707886"/>
            </a:xfrm>
            <a:prstGeom prst="rect">
              <a:avLst/>
            </a:prstGeom>
            <a:noFill/>
          </p:spPr>
          <p:txBody>
            <a:bodyPr wrap="square" lIns="91440" tIns="45720" rIns="91440" bIns="45720">
              <a:spAutoFit/>
            </a:bodyPr>
            <a:lstStyle/>
            <a:p>
              <a:pPr algn="ctr"/>
              <a:r>
                <a:rPr lang="hr-HR" sz="2000" b="0" cap="none" spc="0" dirty="0" smtClean="0">
                  <a:ln w="0"/>
                  <a:solidFill>
                    <a:schemeClr val="tx1"/>
                  </a:solidFill>
                  <a:effectLst>
                    <a:outerShdw blurRad="38100" dist="19050" dir="2700000" algn="tl" rotWithShape="0">
                      <a:schemeClr val="dk1">
                        <a:alpha val="40000"/>
                      </a:schemeClr>
                    </a:outerShdw>
                  </a:effectLst>
                </a:rPr>
                <a:t>Pročitaj i </a:t>
              </a:r>
            </a:p>
            <a:p>
              <a:pPr algn="ctr"/>
              <a:r>
                <a:rPr lang="hr-HR" sz="2000" b="0" cap="none" spc="0" dirty="0" smtClean="0">
                  <a:ln w="0"/>
                  <a:solidFill>
                    <a:schemeClr val="tx1"/>
                  </a:solidFill>
                  <a:effectLst>
                    <a:outerShdw blurRad="38100" dist="19050" dir="2700000" algn="tl" rotWithShape="0">
                      <a:schemeClr val="dk1">
                        <a:alpha val="40000"/>
                      </a:schemeClr>
                    </a:outerShdw>
                  </a:effectLst>
                </a:rPr>
                <a:t>komentiraj!</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sp>
        <p:nvSpPr>
          <p:cNvPr id="10" name="Title 1"/>
          <p:cNvSpPr>
            <a:spLocks noGrp="1"/>
          </p:cNvSpPr>
          <p:nvPr>
            <p:ph type="title"/>
          </p:nvPr>
        </p:nvSpPr>
        <p:spPr/>
        <p:txBody>
          <a:bodyPr>
            <a:normAutofit fontScale="90000"/>
          </a:bodyPr>
          <a:lstStyle/>
          <a:p>
            <a:r>
              <a:rPr lang="hr-HR" dirty="0" smtClean="0"/>
              <a:t>1.4. POSLOVNE KONCEPCIJE MARKETINGA</a:t>
            </a:r>
            <a:endParaRPr lang="hr-HR" dirty="0"/>
          </a:p>
        </p:txBody>
      </p:sp>
      <p:sp>
        <p:nvSpPr>
          <p:cNvPr id="11"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3721880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1.5. MARKETINŠKI PROCES I MARKETINŠKI SPLET</a:t>
            </a:r>
            <a:endParaRPr lang="hr-HR" dirty="0"/>
          </a:p>
        </p:txBody>
      </p:sp>
      <p:sp>
        <p:nvSpPr>
          <p:cNvPr id="3" name="Content Placeholder 2"/>
          <p:cNvSpPr>
            <a:spLocks noGrp="1"/>
          </p:cNvSpPr>
          <p:nvPr>
            <p:ph idx="1"/>
          </p:nvPr>
        </p:nvSpPr>
        <p:spPr/>
        <p:txBody>
          <a:bodyPr/>
          <a:lstStyle/>
          <a:p>
            <a:pPr marL="342900" lvl="1" indent="-342900">
              <a:buFont typeface="Arial" pitchFamily="34" charset="0"/>
              <a:buChar char="•"/>
            </a:pPr>
            <a:r>
              <a:rPr lang="hr-HR" dirty="0"/>
              <a:t>Marketing je socijalni i upravljački proces i stoga se </a:t>
            </a:r>
            <a:r>
              <a:rPr lang="hr-HR" b="1" dirty="0">
                <a:effectLst>
                  <a:outerShdw blurRad="50800" dist="38100" dir="18900000" algn="bl">
                    <a:srgbClr val="000000">
                      <a:alpha val="40000"/>
                    </a:srgbClr>
                  </a:outerShdw>
                </a:effectLst>
              </a:rPr>
              <a:t>marketinški proces mora provoditi u nekoliko koraka</a:t>
            </a:r>
            <a:r>
              <a:rPr lang="hr-HR" dirty="0"/>
              <a:t>:</a:t>
            </a:r>
            <a:endParaRPr lang="hr-HR" sz="2000" dirty="0"/>
          </a:p>
          <a:p>
            <a:endParaRPr lang="hr-HR" dirty="0"/>
          </a:p>
        </p:txBody>
      </p:sp>
      <p:graphicFrame>
        <p:nvGraphicFramePr>
          <p:cNvPr id="4" name="Dijagram 4"/>
          <p:cNvGraphicFramePr/>
          <p:nvPr>
            <p:extLst>
              <p:ext uri="{D42A27DB-BD31-4B8C-83A1-F6EECF244321}">
                <p14:modId xmlns:p14="http://schemas.microsoft.com/office/powerpoint/2010/main" val="2939503728"/>
              </p:ext>
            </p:extLst>
          </p:nvPr>
        </p:nvGraphicFramePr>
        <p:xfrm>
          <a:off x="2482850" y="2674302"/>
          <a:ext cx="6203950" cy="3451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12983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335D3A0-2A05-432B-9577-611BF44EDD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5D6D251-5526-40F8-9A41-58412ECDE38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C4F3EAF-C2FF-4715-B2E6-F9E64DE1E8B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CA616A6-B9DB-425A-9432-9BF058EEDC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hr-HR" sz="3000" dirty="0" smtClean="0"/>
              <a:t>marketing </a:t>
            </a:r>
            <a:r>
              <a:rPr lang="hr-HR" sz="3000" dirty="0"/>
              <a:t>odgovara na postojeće potrebe </a:t>
            </a:r>
            <a:r>
              <a:rPr lang="hr-HR" sz="3000" dirty="0" smtClean="0"/>
              <a:t>kupaca/potrošača</a:t>
            </a:r>
          </a:p>
          <a:p>
            <a:pPr marL="342900" lvl="1" indent="-342900">
              <a:buFont typeface="Arial" pitchFamily="34" charset="0"/>
              <a:buChar char="•"/>
            </a:pPr>
            <a:endParaRPr lang="hr-HR" sz="3000" dirty="0"/>
          </a:p>
          <a:p>
            <a:pPr marL="342900" lvl="1" indent="-342900">
              <a:buFont typeface="Arial" pitchFamily="34" charset="0"/>
              <a:buChar char="•"/>
            </a:pPr>
            <a:r>
              <a:rPr lang="hr-HR" sz="3000" b="1" dirty="0" smtClean="0">
                <a:effectLst>
                  <a:outerShdw blurRad="38100" dist="38100" dir="2700000" algn="tl">
                    <a:srgbClr val="000000">
                      <a:alpha val="43137"/>
                    </a:srgbClr>
                  </a:outerShdw>
                </a:effectLst>
              </a:rPr>
              <a:t>istraživanjem </a:t>
            </a:r>
            <a:r>
              <a:rPr lang="hr-HR" sz="3000" b="1" dirty="0">
                <a:effectLst>
                  <a:outerShdw blurRad="38100" dist="38100" dir="2700000" algn="tl">
                    <a:srgbClr val="000000">
                      <a:alpha val="43137"/>
                    </a:srgbClr>
                  </a:outerShdw>
                </a:effectLst>
              </a:rPr>
              <a:t>tržišta </a:t>
            </a:r>
            <a:r>
              <a:rPr lang="hr-HR" sz="3000" dirty="0"/>
              <a:t>možemo prepoznati  buduće potrebe i na njih reagirati. </a:t>
            </a:r>
          </a:p>
          <a:p>
            <a:pPr marL="0" lvl="1" indent="0">
              <a:buNone/>
            </a:pPr>
            <a:endParaRPr lang="hr-HR" sz="3000" dirty="0"/>
          </a:p>
          <a:p>
            <a:pPr marL="342900" lvl="1" indent="-342900">
              <a:buFont typeface="Arial" pitchFamily="34" charset="0"/>
              <a:buChar char="•"/>
            </a:pPr>
            <a:r>
              <a:rPr lang="hr-HR" sz="3000" dirty="0" smtClean="0"/>
              <a:t>pri </a:t>
            </a:r>
            <a:r>
              <a:rPr lang="hr-HR" sz="3000" dirty="0"/>
              <a:t>istraživanju je potrebno uključiti ne samo kupce/potrošače nego i ključne partnere/dionike </a:t>
            </a:r>
            <a:r>
              <a:rPr lang="hr-HR" sz="3000" dirty="0" smtClean="0"/>
              <a:t>te okruženje</a:t>
            </a:r>
            <a:endParaRPr lang="hr-HR" sz="3000" dirty="0"/>
          </a:p>
          <a:p>
            <a:endParaRPr lang="hr-HR" dirty="0"/>
          </a:p>
        </p:txBody>
      </p:sp>
      <p:sp>
        <p:nvSpPr>
          <p:cNvPr id="4" name="Title 1"/>
          <p:cNvSpPr>
            <a:spLocks noGrp="1"/>
          </p:cNvSpPr>
          <p:nvPr>
            <p:ph type="title"/>
          </p:nvPr>
        </p:nvSpPr>
        <p:spPr/>
        <p:txBody>
          <a:bodyPr>
            <a:normAutofit fontScale="90000"/>
          </a:bodyPr>
          <a:lstStyle/>
          <a:p>
            <a:r>
              <a:rPr lang="hr-HR" dirty="0" smtClean="0"/>
              <a:t>1.5. MARKETINŠKI PROCES I MARKETINŠKI SPLET</a:t>
            </a:r>
            <a:endParaRPr lang="hr-HR" dirty="0"/>
          </a:p>
        </p:txBody>
      </p:sp>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3637943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hr-HR" dirty="0" smtClean="0"/>
              <a:t>1.5. MARKETINŠKI PROCES I MARKETINŠKI SPLET</a:t>
            </a:r>
            <a:endParaRPr lang="hr-HR"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1979712" y="1484784"/>
            <a:ext cx="5713809" cy="4797671"/>
          </a:xfrm>
          <a:prstGeom prst="rect">
            <a:avLst/>
          </a:prstGeom>
        </p:spPr>
      </p:pic>
      <p:sp>
        <p:nvSpPr>
          <p:cNvPr id="8"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14171070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229600" cy="4525963"/>
          </a:xfrm>
        </p:spPr>
        <p:txBody>
          <a:bodyPr>
            <a:normAutofit/>
          </a:bodyPr>
          <a:lstStyle/>
          <a:p>
            <a:pPr marL="342900" lvl="1" indent="-342900">
              <a:buFont typeface="Arial" pitchFamily="34" charset="0"/>
              <a:buChar char="•"/>
            </a:pPr>
            <a:r>
              <a:rPr lang="hr-HR" sz="3000" b="1" dirty="0">
                <a:effectLst>
                  <a:outerShdw blurRad="38100" dist="38100" dir="2700000" algn="tl">
                    <a:srgbClr val="000000">
                      <a:alpha val="43137"/>
                    </a:srgbClr>
                  </a:outerShdw>
                </a:effectLst>
              </a:rPr>
              <a:t>Marketinški miks (splet</a:t>
            </a:r>
            <a:r>
              <a:rPr lang="hr-HR" sz="3000" b="1" dirty="0" smtClean="0">
                <a:effectLst>
                  <a:outerShdw blurRad="38100" dist="38100" dir="2700000" algn="tl">
                    <a:srgbClr val="000000">
                      <a:alpha val="43137"/>
                    </a:srgbClr>
                  </a:outerShdw>
                </a:effectLst>
              </a:rPr>
              <a:t>)</a:t>
            </a:r>
          </a:p>
          <a:p>
            <a:pPr marL="742950" lvl="2" indent="-342900"/>
            <a:r>
              <a:rPr lang="hr-HR" sz="2600" dirty="0" smtClean="0"/>
              <a:t>način </a:t>
            </a:r>
            <a:r>
              <a:rPr lang="hr-HR" sz="2600" dirty="0"/>
              <a:t>kako ćemo ostvariti zacrtane ciljeve (strategija) na temelju četiri osnovna elementa (prema </a:t>
            </a:r>
            <a:r>
              <a:rPr lang="hr-HR" sz="2600" dirty="0" err="1"/>
              <a:t>McCarthy</a:t>
            </a:r>
            <a:r>
              <a:rPr lang="hr-HR" sz="2600" dirty="0"/>
              <a:t>-ju) </a:t>
            </a:r>
            <a:endParaRPr lang="hr-HR" sz="2600" dirty="0" smtClean="0"/>
          </a:p>
          <a:p>
            <a:pPr marL="742950" lvl="2" indent="-342900"/>
            <a:r>
              <a:rPr lang="hr-HR" sz="2600" dirty="0" smtClean="0"/>
              <a:t>cilj: proizvesti željenu reakciju </a:t>
            </a:r>
            <a:r>
              <a:rPr lang="hr-HR" sz="2600" dirty="0"/>
              <a:t>kod </a:t>
            </a:r>
            <a:r>
              <a:rPr lang="hr-HR" sz="2600" dirty="0" smtClean="0"/>
              <a:t>kupca/potrošača </a:t>
            </a:r>
            <a:endParaRPr lang="hr-HR" sz="2600" dirty="0"/>
          </a:p>
        </p:txBody>
      </p:sp>
      <p:graphicFrame>
        <p:nvGraphicFramePr>
          <p:cNvPr id="4" name="Dijagram 3"/>
          <p:cNvGraphicFramePr/>
          <p:nvPr>
            <p:extLst>
              <p:ext uri="{D42A27DB-BD31-4B8C-83A1-F6EECF244321}">
                <p14:modId xmlns:p14="http://schemas.microsoft.com/office/powerpoint/2010/main" val="141696519"/>
              </p:ext>
            </p:extLst>
          </p:nvPr>
        </p:nvGraphicFramePr>
        <p:xfrm>
          <a:off x="3059832" y="3909968"/>
          <a:ext cx="4641701" cy="2759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p:txBody>
          <a:bodyPr>
            <a:normAutofit fontScale="90000"/>
          </a:bodyPr>
          <a:lstStyle/>
          <a:p>
            <a:r>
              <a:rPr lang="hr-HR" dirty="0" smtClean="0"/>
              <a:t>1.5. MARKETINŠKI PROCES I MARKETINŠKI SPLET</a:t>
            </a:r>
            <a:endParaRPr lang="hr-HR" dirty="0"/>
          </a:p>
        </p:txBody>
      </p:sp>
      <p:sp>
        <p:nvSpPr>
          <p:cNvPr id="6" name="Rounded Rectangular Callout 5"/>
          <p:cNvSpPr/>
          <p:nvPr/>
        </p:nvSpPr>
        <p:spPr>
          <a:xfrm rot="19798683">
            <a:off x="93116" y="4481206"/>
            <a:ext cx="2809762" cy="1224136"/>
          </a:xfrm>
          <a:prstGeom prst="wedgeRoundRectCallout">
            <a:avLst>
              <a:gd name="adj1" fmla="val 69492"/>
              <a:gd name="adj2" fmla="val -102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200" dirty="0" smtClean="0"/>
              <a:t>Zajedničkom kombinacijom </a:t>
            </a:r>
            <a:r>
              <a:rPr lang="hr-HR" sz="2200" dirty="0" smtClean="0">
                <a:latin typeface="Calibri" panose="020F0502020204030204" pitchFamily="34" charset="0"/>
                <a:cs typeface="Calibri" panose="020F0502020204030204" pitchFamily="34" charset="0"/>
              </a:rPr>
              <a:t>→ sinergijsko djelovanje</a:t>
            </a:r>
            <a:endParaRPr lang="hr-HR" sz="2200" dirty="0"/>
          </a:p>
        </p:txBody>
      </p:sp>
      <p:sp>
        <p:nvSpPr>
          <p:cNvPr id="7"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268289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txBody>
          <a:bodyPr>
            <a:normAutofit lnSpcReduction="10000"/>
          </a:bodyPr>
          <a:lstStyle/>
          <a:p>
            <a:pPr marL="342900" lvl="1" indent="-342900">
              <a:buFont typeface="Arial" pitchFamily="34" charset="0"/>
              <a:buChar char="•"/>
            </a:pPr>
            <a:r>
              <a:rPr lang="hr-HR" sz="3200" b="1" dirty="0" smtClean="0">
                <a:effectLst>
                  <a:outerShdw blurRad="38100" dist="38100" dir="2700000" algn="tl">
                    <a:srgbClr val="000000">
                      <a:alpha val="43137"/>
                    </a:srgbClr>
                  </a:outerShdw>
                </a:effectLst>
              </a:rPr>
              <a:t>PROIZVOD</a:t>
            </a:r>
            <a:r>
              <a:rPr lang="hr-HR" sz="3200" dirty="0" smtClean="0"/>
              <a:t> </a:t>
            </a:r>
          </a:p>
          <a:p>
            <a:pPr marL="742950" lvl="2" indent="-342900"/>
            <a:endParaRPr lang="hr-HR" dirty="0" smtClean="0"/>
          </a:p>
          <a:p>
            <a:pPr marL="742950" lvl="2" indent="-342900"/>
            <a:r>
              <a:rPr lang="hr-HR" dirty="0" smtClean="0"/>
              <a:t>ukupnost </a:t>
            </a:r>
            <a:r>
              <a:rPr lang="hr-HR" dirty="0"/>
              <a:t>roba i usluga koje tvrtka nudi ciljanom tržištu da bi se zadovoljile potrebe </a:t>
            </a:r>
            <a:r>
              <a:rPr lang="hr-HR" dirty="0" smtClean="0"/>
              <a:t>kupaca/potrošača</a:t>
            </a:r>
          </a:p>
          <a:p>
            <a:pPr marL="742950" lvl="2" indent="-342900"/>
            <a:endParaRPr lang="hr-HR" dirty="0" smtClean="0"/>
          </a:p>
          <a:p>
            <a:pPr marL="742950" lvl="2" indent="-342900"/>
            <a:r>
              <a:rPr lang="hr-HR" dirty="0" smtClean="0"/>
              <a:t>ne </a:t>
            </a:r>
            <a:r>
              <a:rPr lang="hr-HR" dirty="0"/>
              <a:t>mora sadržavati fizički dio – biti </a:t>
            </a:r>
            <a:r>
              <a:rPr lang="hr-HR" dirty="0" smtClean="0"/>
              <a:t>opipljiv</a:t>
            </a:r>
          </a:p>
          <a:p>
            <a:pPr marL="742950" lvl="2" indent="-342900"/>
            <a:endParaRPr lang="hr-HR" dirty="0" smtClean="0"/>
          </a:p>
          <a:p>
            <a:pPr marL="742950" lvl="2" indent="-342900"/>
            <a:r>
              <a:rPr lang="hr-HR" dirty="0" smtClean="0"/>
              <a:t>može </a:t>
            </a:r>
            <a:r>
              <a:rPr lang="hr-HR" dirty="0"/>
              <a:t>biti i kombinacija fizičkog-opipljivog dijela i </a:t>
            </a:r>
            <a:r>
              <a:rPr lang="hr-HR" dirty="0" smtClean="0"/>
              <a:t>usluge</a:t>
            </a:r>
          </a:p>
          <a:p>
            <a:pPr marL="400050" lvl="2" indent="0">
              <a:buNone/>
            </a:pPr>
            <a:endParaRPr lang="hr-HR" dirty="0" smtClean="0"/>
          </a:p>
          <a:p>
            <a:pPr marL="742950" lvl="2" indent="-342900"/>
            <a:r>
              <a:rPr lang="hr-HR" dirty="0" smtClean="0"/>
              <a:t>pod </a:t>
            </a:r>
            <a:r>
              <a:rPr lang="hr-HR" dirty="0"/>
              <a:t>proizvodom u marketinškom </a:t>
            </a:r>
            <a:r>
              <a:rPr lang="hr-HR" dirty="0" smtClean="0"/>
              <a:t>spletu podrazumijevamo </a:t>
            </a:r>
            <a:r>
              <a:rPr lang="hr-HR" dirty="0" smtClean="0">
                <a:effectLst>
                  <a:outerShdw blurRad="38100" dist="38100" dir="2700000" algn="tl">
                    <a:srgbClr val="000000">
                      <a:alpha val="43137"/>
                    </a:srgbClr>
                  </a:outerShdw>
                </a:effectLst>
              </a:rPr>
              <a:t>TOTALNI PROIZVOD </a:t>
            </a:r>
            <a:r>
              <a:rPr lang="hr-HR" dirty="0" smtClean="0"/>
              <a:t>– </a:t>
            </a:r>
            <a:r>
              <a:rPr lang="hr-HR" dirty="0"/>
              <a:t>dakle kombinaciju materijalnog i nematerijalnog oblika. </a:t>
            </a:r>
          </a:p>
          <a:p>
            <a:endParaRPr lang="hr-HR" dirty="0"/>
          </a:p>
        </p:txBody>
      </p:sp>
      <p:sp>
        <p:nvSpPr>
          <p:cNvPr id="4" name="Title 1"/>
          <p:cNvSpPr>
            <a:spLocks noGrp="1"/>
          </p:cNvSpPr>
          <p:nvPr>
            <p:ph type="title"/>
          </p:nvPr>
        </p:nvSpPr>
        <p:spPr/>
        <p:txBody>
          <a:bodyPr>
            <a:normAutofit fontScale="90000"/>
          </a:bodyPr>
          <a:lstStyle/>
          <a:p>
            <a:r>
              <a:rPr lang="hr-HR" dirty="0" smtClean="0"/>
              <a:t>1.5. MARKETINŠKI PROCES I MARKETINŠKI SPLET</a:t>
            </a:r>
            <a:endParaRPr lang="hr-HR" dirty="0"/>
          </a:p>
        </p:txBody>
      </p:sp>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604002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1.1. POJMOVNO ODREĐENJE MARKETINGA</a:t>
            </a:r>
            <a:endParaRPr lang="hr-HR" dirty="0"/>
          </a:p>
        </p:txBody>
      </p:sp>
      <p:sp>
        <p:nvSpPr>
          <p:cNvPr id="3" name="Content Placeholder 2"/>
          <p:cNvSpPr>
            <a:spLocks noGrp="1"/>
          </p:cNvSpPr>
          <p:nvPr>
            <p:ph idx="1"/>
          </p:nvPr>
        </p:nvSpPr>
        <p:spPr/>
        <p:txBody>
          <a:bodyPr>
            <a:normAutofit/>
          </a:bodyPr>
          <a:lstStyle/>
          <a:p>
            <a:pPr lvl="0"/>
            <a:r>
              <a:rPr lang="hr-HR" dirty="0" smtClean="0"/>
              <a:t>pojam marketinga često ste do sada čuli</a:t>
            </a:r>
          </a:p>
          <a:p>
            <a:pPr lvl="0"/>
            <a:endParaRPr lang="hr-HR" dirty="0" smtClean="0"/>
          </a:p>
          <a:p>
            <a:pPr lvl="0"/>
            <a:r>
              <a:rPr lang="hr-HR" dirty="0" smtClean="0"/>
              <a:t>mnogi često govore o marketingu </a:t>
            </a:r>
          </a:p>
          <a:p>
            <a:pPr marL="0" lvl="0" indent="0">
              <a:buNone/>
            </a:pPr>
            <a:endParaRPr lang="hr-HR" dirty="0" smtClean="0"/>
          </a:p>
          <a:p>
            <a:r>
              <a:rPr lang="hr-HR" dirty="0" smtClean="0"/>
              <a:t>često se marketing poistovjećuje s pojmovima kao što su prodaja i oglašavanje </a:t>
            </a:r>
            <a:r>
              <a:rPr lang="hr-HR" dirty="0" smtClean="0">
                <a:latin typeface="Calibri" panose="020F0502020204030204" pitchFamily="34" charset="0"/>
                <a:cs typeface="Calibri" panose="020F0502020204030204" pitchFamily="34" charset="0"/>
              </a:rPr>
              <a:t>→ </a:t>
            </a:r>
            <a:r>
              <a:rPr lang="hr-HR"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NETOČNO</a:t>
            </a:r>
            <a:endParaRPr lang="hr-HR"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Tree>
    <p:extLst>
      <p:ext uri="{BB962C8B-B14F-4D97-AF65-F5344CB8AC3E}">
        <p14:creationId xmlns:p14="http://schemas.microsoft.com/office/powerpoint/2010/main" val="630114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229600" cy="4886003"/>
          </a:xfrm>
        </p:spPr>
        <p:txBody>
          <a:bodyPr>
            <a:normAutofit fontScale="85000" lnSpcReduction="20000"/>
          </a:bodyPr>
          <a:lstStyle/>
          <a:p>
            <a:pPr marL="342900" lvl="1" indent="-342900">
              <a:buFont typeface="Arial" pitchFamily="34" charset="0"/>
              <a:buChar char="•"/>
            </a:pPr>
            <a:r>
              <a:rPr lang="hr-HR" sz="3600" b="1" dirty="0" smtClean="0">
                <a:effectLst>
                  <a:outerShdw blurRad="38100" dist="38100" dir="2700000" algn="tl">
                    <a:srgbClr val="000000">
                      <a:alpha val="43137"/>
                    </a:srgbClr>
                  </a:outerShdw>
                </a:effectLst>
              </a:rPr>
              <a:t>CIJENA </a:t>
            </a:r>
          </a:p>
          <a:p>
            <a:pPr marL="742950" lvl="2" indent="-342900"/>
            <a:endParaRPr lang="hr-HR" sz="3200" dirty="0" smtClean="0"/>
          </a:p>
          <a:p>
            <a:pPr marL="742950" lvl="2" indent="-342900"/>
            <a:r>
              <a:rPr lang="hr-HR" sz="3200" dirty="0" smtClean="0"/>
              <a:t>novčani </a:t>
            </a:r>
            <a:r>
              <a:rPr lang="hr-HR" sz="3200" dirty="0"/>
              <a:t>iskaz vrijednosti koji kupac plaća u zamjenu za proizvod u tržišnoj </a:t>
            </a:r>
            <a:r>
              <a:rPr lang="hr-HR" sz="3200" dirty="0" smtClean="0"/>
              <a:t>transakciji</a:t>
            </a:r>
          </a:p>
          <a:p>
            <a:pPr marL="742950" lvl="2" indent="-342900"/>
            <a:endParaRPr lang="hr-HR" sz="3200" dirty="0" smtClean="0"/>
          </a:p>
          <a:p>
            <a:pPr marL="742950" lvl="2" indent="-342900"/>
            <a:r>
              <a:rPr lang="hr-HR" sz="3200" dirty="0" smtClean="0"/>
              <a:t>često </a:t>
            </a:r>
            <a:r>
              <a:rPr lang="hr-HR" sz="3200" dirty="0"/>
              <a:t>možemo kod cijena govoriti i o dvojnim cijenama koje se javljaju zbog: </a:t>
            </a:r>
            <a:endParaRPr lang="hr-HR" sz="3200" dirty="0" smtClean="0"/>
          </a:p>
          <a:p>
            <a:pPr marL="1200150" lvl="3" indent="-342900"/>
            <a:r>
              <a:rPr lang="hr-HR" sz="2800" dirty="0" smtClean="0"/>
              <a:t>kasa-</a:t>
            </a:r>
            <a:r>
              <a:rPr lang="hr-HR" sz="2800" dirty="0" err="1" smtClean="0"/>
              <a:t>skonto</a:t>
            </a:r>
            <a:r>
              <a:rPr lang="hr-HR" sz="2800" dirty="0" smtClean="0"/>
              <a:t> (popust za plaćanje u  roku)</a:t>
            </a:r>
          </a:p>
          <a:p>
            <a:pPr marL="1200150" lvl="3" indent="-342900"/>
            <a:r>
              <a:rPr lang="hr-HR" sz="2800" dirty="0" smtClean="0"/>
              <a:t>trgovinski popust ( popust zbog izvršenih dodatnih usluga)</a:t>
            </a:r>
          </a:p>
          <a:p>
            <a:pPr marL="1200150" lvl="3" indent="-342900"/>
            <a:r>
              <a:rPr lang="hr-HR" sz="2800" dirty="0" smtClean="0"/>
              <a:t>sezonski popust (popusti za npr. kupnje izvan sezone)</a:t>
            </a:r>
          </a:p>
          <a:p>
            <a:pPr marL="1200150" lvl="3" indent="-342900"/>
            <a:r>
              <a:rPr lang="hr-HR" sz="2800" dirty="0" smtClean="0"/>
              <a:t>bonifikacije (staro za novo)</a:t>
            </a:r>
          </a:p>
          <a:p>
            <a:pPr marL="0" indent="0">
              <a:buNone/>
            </a:pPr>
            <a:endParaRPr lang="hr-HR" dirty="0"/>
          </a:p>
        </p:txBody>
      </p:sp>
      <p:sp>
        <p:nvSpPr>
          <p:cNvPr id="4" name="Title 1"/>
          <p:cNvSpPr>
            <a:spLocks noGrp="1"/>
          </p:cNvSpPr>
          <p:nvPr>
            <p:ph type="title"/>
          </p:nvPr>
        </p:nvSpPr>
        <p:spPr/>
        <p:txBody>
          <a:bodyPr>
            <a:normAutofit fontScale="90000"/>
          </a:bodyPr>
          <a:lstStyle/>
          <a:p>
            <a:r>
              <a:rPr lang="hr-HR" dirty="0" smtClean="0"/>
              <a:t>1.5. MARKETINŠKI PROCES I MARKETINŠKI SPLET</a:t>
            </a:r>
            <a:endParaRPr lang="hr-HR" dirty="0"/>
          </a:p>
        </p:txBody>
      </p:sp>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3605606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pitchFamily="34" charset="0"/>
              <a:buChar char="•"/>
            </a:pPr>
            <a:r>
              <a:rPr lang="hr-HR" b="1" dirty="0" smtClean="0">
                <a:effectLst>
                  <a:outerShdw blurRad="50800" dist="38100" dir="18900000" algn="bl">
                    <a:srgbClr val="000000">
                      <a:alpha val="40000"/>
                    </a:srgbClr>
                  </a:outerShdw>
                </a:effectLst>
              </a:rPr>
              <a:t>DISTRIBUCIJA</a:t>
            </a:r>
            <a:r>
              <a:rPr lang="hr-HR" dirty="0" smtClean="0"/>
              <a:t> </a:t>
            </a:r>
          </a:p>
          <a:p>
            <a:pPr marL="0" lvl="1" indent="0">
              <a:buNone/>
            </a:pPr>
            <a:endParaRPr lang="hr-HR" dirty="0" smtClean="0"/>
          </a:p>
          <a:p>
            <a:pPr marL="742950" lvl="2" indent="-342900"/>
            <a:r>
              <a:rPr lang="hr-HR" dirty="0" smtClean="0"/>
              <a:t>aktivnosti </a:t>
            </a:r>
            <a:r>
              <a:rPr lang="hr-HR" dirty="0"/>
              <a:t>koje proizvod neke tvrtke čine dostupnim ciljnom </a:t>
            </a:r>
            <a:r>
              <a:rPr lang="hr-HR" dirty="0" smtClean="0"/>
              <a:t>tržištu</a:t>
            </a:r>
          </a:p>
          <a:p>
            <a:pPr marL="400050" lvl="2" indent="0">
              <a:buNone/>
            </a:pPr>
            <a:endParaRPr lang="hr-HR" dirty="0" smtClean="0"/>
          </a:p>
          <a:p>
            <a:pPr marL="742950" lvl="2" indent="-342900"/>
            <a:r>
              <a:rPr lang="hr-HR" dirty="0" smtClean="0"/>
              <a:t>ona </a:t>
            </a:r>
            <a:r>
              <a:rPr lang="hr-HR" dirty="0"/>
              <a:t>dakle treba u pravo vrijeme i na pravo mjesto dostaviti proizvod u pravoj količini uz minimalne </a:t>
            </a:r>
            <a:r>
              <a:rPr lang="hr-HR" dirty="0" smtClean="0"/>
              <a:t>troškove</a:t>
            </a:r>
          </a:p>
          <a:p>
            <a:pPr marL="400050" lvl="2" indent="0">
              <a:buNone/>
            </a:pPr>
            <a:endParaRPr lang="hr-HR" dirty="0"/>
          </a:p>
          <a:p>
            <a:pPr marL="742950" lvl="2" indent="-342900"/>
            <a:r>
              <a:rPr lang="hr-HR" dirty="0" smtClean="0"/>
              <a:t>distribucijski </a:t>
            </a:r>
            <a:r>
              <a:rPr lang="hr-HR" dirty="0"/>
              <a:t>kanali različiti</a:t>
            </a:r>
          </a:p>
          <a:p>
            <a:endParaRPr lang="hr-HR" dirty="0"/>
          </a:p>
        </p:txBody>
      </p:sp>
      <p:sp>
        <p:nvSpPr>
          <p:cNvPr id="4" name="Title 1"/>
          <p:cNvSpPr>
            <a:spLocks noGrp="1"/>
          </p:cNvSpPr>
          <p:nvPr>
            <p:ph type="title"/>
          </p:nvPr>
        </p:nvSpPr>
        <p:spPr/>
        <p:txBody>
          <a:bodyPr>
            <a:normAutofit fontScale="90000"/>
          </a:bodyPr>
          <a:lstStyle/>
          <a:p>
            <a:r>
              <a:rPr lang="hr-HR" dirty="0" smtClean="0"/>
              <a:t>1.5. MARKETINŠKI PROCES I MARKETINŠKI SPLET</a:t>
            </a:r>
            <a:endParaRPr lang="hr-HR" dirty="0"/>
          </a:p>
        </p:txBody>
      </p:sp>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3654240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lvl="1" indent="-342900">
              <a:buFont typeface="Arial" pitchFamily="34" charset="0"/>
              <a:buChar char="•"/>
            </a:pPr>
            <a:r>
              <a:rPr lang="hr-HR" b="1" dirty="0" smtClean="0">
                <a:effectLst>
                  <a:outerShdw blurRad="50800" dist="38100" dir="18900000" algn="bl">
                    <a:srgbClr val="000000">
                      <a:alpha val="40000"/>
                    </a:srgbClr>
                  </a:outerShdw>
                </a:effectLst>
              </a:rPr>
              <a:t>PROMOCIJA </a:t>
            </a:r>
          </a:p>
          <a:p>
            <a:pPr marL="0" lvl="1" indent="0">
              <a:buNone/>
            </a:pPr>
            <a:endParaRPr lang="hr-HR" b="1" dirty="0" smtClean="0">
              <a:effectLst>
                <a:outerShdw blurRad="50800" dist="38100" dir="18900000" algn="bl">
                  <a:srgbClr val="000000">
                    <a:alpha val="40000"/>
                  </a:srgbClr>
                </a:outerShdw>
              </a:effectLst>
            </a:endParaRPr>
          </a:p>
          <a:p>
            <a:pPr marL="742950" lvl="2" indent="-342900"/>
            <a:r>
              <a:rPr lang="hr-HR" sz="2800" dirty="0" smtClean="0"/>
              <a:t>skup aktivnosti</a:t>
            </a:r>
          </a:p>
          <a:p>
            <a:pPr marL="1200150" lvl="3" indent="-342900"/>
            <a:r>
              <a:rPr lang="hr-HR" sz="2400" dirty="0" smtClean="0"/>
              <a:t>šalju </a:t>
            </a:r>
            <a:r>
              <a:rPr lang="hr-HR" sz="2400" dirty="0"/>
              <a:t>poruku o </a:t>
            </a:r>
            <a:r>
              <a:rPr lang="hr-HR" sz="2400" dirty="0" smtClean="0"/>
              <a:t>proizvodu</a:t>
            </a:r>
          </a:p>
          <a:p>
            <a:pPr marL="1200150" lvl="3" indent="-342900"/>
            <a:r>
              <a:rPr lang="hr-HR" sz="2400" dirty="0" smtClean="0"/>
              <a:t>potiču </a:t>
            </a:r>
            <a:r>
              <a:rPr lang="hr-HR" sz="2400" dirty="0"/>
              <a:t>proces </a:t>
            </a:r>
            <a:r>
              <a:rPr lang="hr-HR" sz="2400" dirty="0" smtClean="0"/>
              <a:t>kupnje</a:t>
            </a:r>
          </a:p>
          <a:p>
            <a:pPr marL="1200150" lvl="3" indent="-342900"/>
            <a:r>
              <a:rPr lang="hr-HR" sz="2400" dirty="0" smtClean="0"/>
              <a:t>potiču </a:t>
            </a:r>
            <a:r>
              <a:rPr lang="hr-HR" sz="2400" dirty="0"/>
              <a:t>komunikaciju između proizvođača i </a:t>
            </a:r>
            <a:r>
              <a:rPr lang="hr-HR" sz="2400" dirty="0" smtClean="0"/>
              <a:t>potrošača</a:t>
            </a:r>
            <a:endParaRPr lang="hr-HR" sz="2400" dirty="0"/>
          </a:p>
          <a:p>
            <a:pPr marL="0" indent="0">
              <a:buNone/>
            </a:pPr>
            <a:endParaRPr lang="hr-HR" dirty="0"/>
          </a:p>
          <a:p>
            <a:endParaRPr lang="hr-HR" dirty="0"/>
          </a:p>
        </p:txBody>
      </p:sp>
      <p:sp>
        <p:nvSpPr>
          <p:cNvPr id="4" name="Title 1"/>
          <p:cNvSpPr>
            <a:spLocks noGrp="1"/>
          </p:cNvSpPr>
          <p:nvPr>
            <p:ph type="title"/>
          </p:nvPr>
        </p:nvSpPr>
        <p:spPr/>
        <p:txBody>
          <a:bodyPr>
            <a:normAutofit fontScale="90000"/>
          </a:bodyPr>
          <a:lstStyle/>
          <a:p>
            <a:r>
              <a:rPr lang="hr-HR" dirty="0" smtClean="0"/>
              <a:t>1.5. MARKETINŠKI PROCES I MARKETINŠKI SPLET</a:t>
            </a:r>
            <a:endParaRPr lang="hr-HR" dirty="0"/>
          </a:p>
        </p:txBody>
      </p:sp>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342552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42900" lvl="1" indent="-342900">
              <a:buFont typeface="Arial" pitchFamily="34" charset="0"/>
              <a:buChar char="•"/>
            </a:pPr>
            <a:r>
              <a:rPr lang="hr-HR" b="1" dirty="0">
                <a:effectLst>
                  <a:outerShdw blurRad="50800" dist="38100" dir="18900000" algn="bl">
                    <a:srgbClr val="000000">
                      <a:alpha val="40000"/>
                    </a:srgbClr>
                  </a:outerShdw>
                </a:effectLst>
              </a:rPr>
              <a:t>Realizacija i kontrola</a:t>
            </a:r>
            <a:r>
              <a:rPr lang="hr-HR" b="1" dirty="0"/>
              <a:t> </a:t>
            </a:r>
            <a:endParaRPr lang="hr-HR" b="1" dirty="0" smtClean="0"/>
          </a:p>
          <a:p>
            <a:pPr marL="0" lvl="1" indent="0">
              <a:buNone/>
            </a:pPr>
            <a:endParaRPr lang="hr-HR" b="1" dirty="0" smtClean="0"/>
          </a:p>
          <a:p>
            <a:pPr marL="742950" lvl="2" indent="-342900"/>
            <a:r>
              <a:rPr lang="hr-HR" sz="2800" dirty="0" smtClean="0"/>
              <a:t>važna </a:t>
            </a:r>
            <a:r>
              <a:rPr lang="hr-HR" sz="2800" dirty="0"/>
              <a:t>karika lanca marketinškog procesa </a:t>
            </a:r>
            <a:endParaRPr lang="hr-HR" sz="2800" dirty="0" smtClean="0"/>
          </a:p>
          <a:p>
            <a:pPr marL="400050" lvl="2" indent="0">
              <a:buNone/>
            </a:pPr>
            <a:endParaRPr lang="hr-HR" sz="2800" dirty="0" smtClean="0"/>
          </a:p>
          <a:p>
            <a:pPr marL="742950" lvl="2" indent="-342900"/>
            <a:r>
              <a:rPr lang="hr-HR" sz="2800" dirty="0" smtClean="0"/>
              <a:t>u </a:t>
            </a:r>
            <a:r>
              <a:rPr lang="hr-HR" sz="2800" dirty="0"/>
              <a:t>svakom trenutku možemo vidjeti odgovara li odabrana marketinška strategija i elementi marketinškog </a:t>
            </a:r>
            <a:r>
              <a:rPr lang="hr-HR" sz="2800" dirty="0" smtClean="0"/>
              <a:t>spleta  </a:t>
            </a:r>
            <a:r>
              <a:rPr lang="hr-HR" sz="2800" dirty="0"/>
              <a:t>trenutnim potrebama i željama </a:t>
            </a:r>
            <a:r>
              <a:rPr lang="hr-HR" sz="2800" dirty="0" smtClean="0"/>
              <a:t>kupaca/potrošača</a:t>
            </a:r>
          </a:p>
          <a:p>
            <a:pPr marL="400050" lvl="2" indent="0">
              <a:buNone/>
            </a:pPr>
            <a:endParaRPr lang="hr-HR" sz="2800" dirty="0" smtClean="0"/>
          </a:p>
          <a:p>
            <a:pPr marL="742950" lvl="2" indent="-342900"/>
            <a:r>
              <a:rPr lang="hr-HR" sz="2800" dirty="0" smtClean="0"/>
              <a:t>trebamo </a:t>
            </a:r>
            <a:r>
              <a:rPr lang="hr-HR" sz="2800" dirty="0"/>
              <a:t>biti u mogućnosti u svakom trenutku </a:t>
            </a:r>
            <a:r>
              <a:rPr lang="hr-HR" sz="2800" dirty="0" smtClean="0"/>
              <a:t>reagirati</a:t>
            </a:r>
          </a:p>
          <a:p>
            <a:pPr marL="0" indent="0">
              <a:buNone/>
            </a:pPr>
            <a:endParaRPr lang="hr-HR" dirty="0"/>
          </a:p>
        </p:txBody>
      </p:sp>
      <p:sp>
        <p:nvSpPr>
          <p:cNvPr id="4" name="Title 1"/>
          <p:cNvSpPr>
            <a:spLocks noGrp="1"/>
          </p:cNvSpPr>
          <p:nvPr>
            <p:ph type="title"/>
          </p:nvPr>
        </p:nvSpPr>
        <p:spPr/>
        <p:txBody>
          <a:bodyPr>
            <a:normAutofit fontScale="90000"/>
          </a:bodyPr>
          <a:lstStyle/>
          <a:p>
            <a:r>
              <a:rPr lang="hr-HR" dirty="0" smtClean="0"/>
              <a:t>1.5. MARKETINŠKI PROCES I MARKETINŠKI SPLET</a:t>
            </a:r>
            <a:endParaRPr lang="hr-HR" dirty="0"/>
          </a:p>
        </p:txBody>
      </p:sp>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342286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1.6. OBILJEŽJA SUVREMENOG MARKETINGA</a:t>
            </a:r>
            <a:endParaRPr lang="hr-H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1976838"/>
              </p:ext>
            </p:extLst>
          </p:nvPr>
        </p:nvGraphicFramePr>
        <p:xfrm>
          <a:off x="457200" y="1600200"/>
          <a:ext cx="8229600"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24689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C7AE5F1-07D6-422E-8F29-1BD4C304FD0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9E43371-1199-4A25-ACB7-A137EF5E63F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9DB198A-4F1C-4DE5-808A-3777328C430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2B81A4DD-D64B-4791-B0D0-963E1759314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92DC2C90-65E5-48D6-8649-7008A69D566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A7D5E74-322B-48E6-BF52-6C246C29F0C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E2C84188-66E2-45C7-91E0-19A6C697643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58ACBCA7-F9FF-4548-B33A-E0F6B1DC546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BAD3D990-AA0D-4A0F-9644-9BA23CAA671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hr-HR" sz="3100" b="1" dirty="0" smtClean="0">
                <a:effectLst>
                  <a:outerShdw blurRad="38100" dist="38100" dir="2700000" algn="tl">
                    <a:srgbClr val="000000">
                      <a:alpha val="43137"/>
                    </a:srgbClr>
                  </a:outerShdw>
                </a:effectLst>
              </a:rPr>
              <a:t>PRIMJENA U SVIM SEKTORIMA</a:t>
            </a:r>
          </a:p>
          <a:p>
            <a:pPr lvl="1"/>
            <a:endParaRPr lang="hr-HR" dirty="0" smtClean="0"/>
          </a:p>
          <a:p>
            <a:pPr lvl="1"/>
            <a:r>
              <a:rPr lang="hr-HR" dirty="0" smtClean="0"/>
              <a:t>najrazvijeniji </a:t>
            </a:r>
            <a:r>
              <a:rPr lang="hr-HR" dirty="0"/>
              <a:t>marketing je u sektoru osobne potrošnje, ali se on javlja i u svim ostalim </a:t>
            </a:r>
            <a:r>
              <a:rPr lang="hr-HR" dirty="0" smtClean="0"/>
              <a:t>sektorima</a:t>
            </a:r>
          </a:p>
          <a:p>
            <a:pPr marL="457200" lvl="1" indent="0">
              <a:buNone/>
            </a:pPr>
            <a:endParaRPr lang="hr-HR" sz="2400" dirty="0"/>
          </a:p>
          <a:p>
            <a:pPr lvl="1"/>
            <a:r>
              <a:rPr lang="hr-HR" dirty="0" smtClean="0"/>
              <a:t>valja </a:t>
            </a:r>
            <a:r>
              <a:rPr lang="hr-HR" dirty="0"/>
              <a:t>istaknuti marketing u neprofitnom sektoru: zdravstvu, obrazovanju i kulturi, politici, socijalnim ustanovama i dobrotvornim </a:t>
            </a:r>
            <a:r>
              <a:rPr lang="hr-HR" dirty="0" smtClean="0"/>
              <a:t>društvima</a:t>
            </a:r>
          </a:p>
          <a:p>
            <a:pPr lvl="1"/>
            <a:endParaRPr lang="hr-HR" sz="2400" dirty="0"/>
          </a:p>
          <a:p>
            <a:pPr lvl="1"/>
            <a:r>
              <a:rPr lang="hr-HR" dirty="0"/>
              <a:t>Npr. Udruge za zaštitu potrošača, Udruga franak, Zaklada Ana Rukavina, Udruga GONG, Marijini obroci ...</a:t>
            </a:r>
            <a:endParaRPr lang="hr-HR" sz="2400" dirty="0"/>
          </a:p>
          <a:p>
            <a:endParaRPr lang="hr-HR" dirty="0"/>
          </a:p>
        </p:txBody>
      </p:sp>
      <p:sp>
        <p:nvSpPr>
          <p:cNvPr id="4" name="Title 1"/>
          <p:cNvSpPr>
            <a:spLocks noGrp="1"/>
          </p:cNvSpPr>
          <p:nvPr>
            <p:ph type="title"/>
          </p:nvPr>
        </p:nvSpPr>
        <p:spPr/>
        <p:txBody>
          <a:bodyPr>
            <a:normAutofit fontScale="90000"/>
          </a:bodyPr>
          <a:lstStyle/>
          <a:p>
            <a:r>
              <a:rPr lang="hr-HR" dirty="0" smtClean="0"/>
              <a:t>1.6. OBILJEŽJA SUVREMENOG MARKETINGA</a:t>
            </a:r>
            <a:endParaRPr lang="hr-HR" dirty="0"/>
          </a:p>
        </p:txBody>
      </p:sp>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720222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487122" y="3166303"/>
            <a:ext cx="8229600" cy="3275860"/>
          </a:xfrm>
          <a:prstGeom prst="rect">
            <a:avLst/>
          </a:prstGeom>
        </p:spPr>
      </p:pic>
      <p:sp>
        <p:nvSpPr>
          <p:cNvPr id="7" name="Content Placeholder 2"/>
          <p:cNvSpPr txBox="1">
            <a:spLocks/>
          </p:cNvSpPr>
          <p:nvPr/>
        </p:nvSpPr>
        <p:spPr>
          <a:xfrm>
            <a:off x="457200" y="1649187"/>
            <a:ext cx="8229600" cy="149178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dirty="0" smtClean="0"/>
              <a:t>Usmjerenost neprofitnog marketinga </a:t>
            </a:r>
          </a:p>
          <a:p>
            <a:pPr lvl="1"/>
            <a:r>
              <a:rPr lang="hr-HR" dirty="0" smtClean="0"/>
              <a:t>prema ciljevima organizacije i dobivanju željenog odgovora od ciljnog tržišta</a:t>
            </a:r>
          </a:p>
          <a:p>
            <a:pPr lvl="1"/>
            <a:r>
              <a:rPr lang="hr-HR" dirty="0" smtClean="0"/>
              <a:t>nije primarni cilj dobit ili povrat uloženih sredstava</a:t>
            </a:r>
            <a:endParaRPr lang="hr-HR" dirty="0"/>
          </a:p>
        </p:txBody>
      </p:sp>
      <p:sp>
        <p:nvSpPr>
          <p:cNvPr id="8" name="Title 1"/>
          <p:cNvSpPr>
            <a:spLocks noGrp="1"/>
          </p:cNvSpPr>
          <p:nvPr>
            <p:ph type="title"/>
          </p:nvPr>
        </p:nvSpPr>
        <p:spPr/>
        <p:txBody>
          <a:bodyPr>
            <a:normAutofit fontScale="90000"/>
          </a:bodyPr>
          <a:lstStyle/>
          <a:p>
            <a:r>
              <a:rPr lang="hr-HR" dirty="0" smtClean="0"/>
              <a:t>1.6. OBILJEŽJA SUVREMENOG MARKETINGA</a:t>
            </a:r>
            <a:endParaRPr lang="hr-HR" dirty="0"/>
          </a:p>
        </p:txBody>
      </p:sp>
      <p:sp>
        <p:nvSpPr>
          <p:cNvPr id="9"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2169142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hr-HR" b="1" dirty="0" smtClean="0">
                <a:effectLst>
                  <a:outerShdw blurRad="38100" dist="38100" dir="2700000" algn="tl">
                    <a:srgbClr val="000000">
                      <a:alpha val="43137"/>
                    </a:srgbClr>
                  </a:outerShdw>
                </a:effectLst>
              </a:rPr>
              <a:t>INTERNET </a:t>
            </a:r>
          </a:p>
          <a:p>
            <a:pPr lvl="1"/>
            <a:endParaRPr lang="hr-HR" dirty="0" smtClean="0"/>
          </a:p>
          <a:p>
            <a:pPr lvl="1"/>
            <a:r>
              <a:rPr lang="hr-HR" dirty="0" smtClean="0"/>
              <a:t>sve </a:t>
            </a:r>
            <a:r>
              <a:rPr lang="hr-HR" dirty="0"/>
              <a:t>moćnije oružje u borbi za svoje kupce/potrošače</a:t>
            </a:r>
            <a:endParaRPr lang="hr-HR" sz="2400" dirty="0"/>
          </a:p>
          <a:p>
            <a:pPr lvl="1"/>
            <a:endParaRPr lang="hr-HR" dirty="0" smtClean="0"/>
          </a:p>
          <a:p>
            <a:pPr lvl="1"/>
            <a:r>
              <a:rPr lang="hr-HR" dirty="0" smtClean="0"/>
              <a:t>npr</a:t>
            </a:r>
            <a:r>
              <a:rPr lang="hr-HR" dirty="0"/>
              <a:t>. prodaja putem interneta, ali i „nove sile“ koje neprestano jačaju i utječu na oblikovanje marketinškog miksa kao što su blogeri, you tube, društvene mreže, skupine za raspravu</a:t>
            </a:r>
            <a:r>
              <a:rPr lang="hr-HR" dirty="0" smtClean="0"/>
              <a:t>…</a:t>
            </a:r>
          </a:p>
          <a:p>
            <a:pPr lvl="1"/>
            <a:endParaRPr lang="hr-HR" dirty="0" smtClean="0"/>
          </a:p>
          <a:p>
            <a:pPr lvl="1"/>
            <a:r>
              <a:rPr lang="hr-HR" dirty="0" smtClean="0"/>
              <a:t>internet </a:t>
            </a:r>
            <a:r>
              <a:rPr lang="hr-HR" dirty="0"/>
              <a:t>→ kanal distribucije, ali i sredstvo komunikacije</a:t>
            </a:r>
          </a:p>
          <a:p>
            <a:endParaRPr lang="hr-HR" dirty="0"/>
          </a:p>
        </p:txBody>
      </p:sp>
      <p:sp>
        <p:nvSpPr>
          <p:cNvPr id="4" name="Title 1"/>
          <p:cNvSpPr>
            <a:spLocks noGrp="1"/>
          </p:cNvSpPr>
          <p:nvPr>
            <p:ph type="title"/>
          </p:nvPr>
        </p:nvSpPr>
        <p:spPr/>
        <p:txBody>
          <a:bodyPr>
            <a:normAutofit fontScale="90000"/>
          </a:bodyPr>
          <a:lstStyle/>
          <a:p>
            <a:r>
              <a:rPr lang="hr-HR" dirty="0" smtClean="0"/>
              <a:t>1.6. OBILJEŽJA SUVREMENOG MARKETINGA</a:t>
            </a:r>
            <a:endParaRPr lang="hr-HR" dirty="0"/>
          </a:p>
        </p:txBody>
      </p:sp>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33933345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elannestia.files.wordpress.com/2013/04/hires-1024x7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000084"/>
            <a:ext cx="4975448" cy="38579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342900" lvl="1" indent="-342900">
              <a:buFont typeface="Arial" pitchFamily="34" charset="0"/>
              <a:buChar char="•"/>
            </a:pPr>
            <a:r>
              <a:rPr lang="hr-HR" dirty="0"/>
              <a:t>Novi trend  </a:t>
            </a:r>
            <a:endParaRPr lang="hr-HR" dirty="0" smtClean="0"/>
          </a:p>
          <a:p>
            <a:pPr marL="742950" lvl="2" indent="-342900"/>
            <a:r>
              <a:rPr lang="hr-HR" dirty="0" smtClean="0"/>
              <a:t>„</a:t>
            </a:r>
            <a:r>
              <a:rPr lang="hr-HR" dirty="0"/>
              <a:t>veliki val“ ili groundswell </a:t>
            </a:r>
            <a:endParaRPr lang="hr-HR" dirty="0" smtClean="0"/>
          </a:p>
          <a:p>
            <a:pPr marL="742950" lvl="2" indent="-342900"/>
            <a:r>
              <a:rPr lang="hr-HR" dirty="0" smtClean="0"/>
              <a:t>ljudi </a:t>
            </a:r>
            <a:r>
              <a:rPr lang="hr-HR" dirty="0"/>
              <a:t>koji se služe internetskim alatima da bi se povezali i dobili ono što trebaju – podatke, potporu, ideje, proizvode i pregovaračku moć.</a:t>
            </a:r>
            <a:endParaRPr lang="hr-HR" sz="2000" dirty="0"/>
          </a:p>
          <a:p>
            <a:endParaRPr lang="hr-HR" dirty="0"/>
          </a:p>
        </p:txBody>
      </p:sp>
      <p:sp>
        <p:nvSpPr>
          <p:cNvPr id="5" name="Title 1"/>
          <p:cNvSpPr>
            <a:spLocks noGrp="1"/>
          </p:cNvSpPr>
          <p:nvPr>
            <p:ph type="title"/>
          </p:nvPr>
        </p:nvSpPr>
        <p:spPr/>
        <p:txBody>
          <a:bodyPr>
            <a:normAutofit fontScale="90000"/>
          </a:bodyPr>
          <a:lstStyle/>
          <a:p>
            <a:r>
              <a:rPr lang="hr-HR" dirty="0" smtClean="0"/>
              <a:t>1.6. OBILJEŽJA SUVREMENOG MARKETINGA</a:t>
            </a:r>
            <a:endParaRPr lang="hr-HR" dirty="0"/>
          </a:p>
        </p:txBody>
      </p:sp>
      <p:sp>
        <p:nvSpPr>
          <p:cNvPr id="6"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27844990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41168"/>
          </a:xfrm>
        </p:spPr>
        <p:txBody>
          <a:bodyPr>
            <a:normAutofit/>
          </a:bodyPr>
          <a:lstStyle/>
          <a:p>
            <a:r>
              <a:rPr lang="hr-HR" sz="3100" b="1" dirty="0" smtClean="0">
                <a:effectLst>
                  <a:outerShdw blurRad="38100" dist="38100" dir="2700000" algn="tl">
                    <a:srgbClr val="000000">
                      <a:alpha val="43137"/>
                    </a:srgbClr>
                  </a:outerShdw>
                </a:effectLst>
              </a:rPr>
              <a:t>GLOBALNI MARKETING</a:t>
            </a:r>
          </a:p>
          <a:p>
            <a:pPr marL="0" indent="0" algn="ctr">
              <a:buNone/>
            </a:pPr>
            <a:endParaRPr lang="hr-HR" sz="3100" b="1" dirty="0" smtClean="0">
              <a:effectLst>
                <a:outerShdw blurRad="38100" dist="38100" dir="2700000" algn="tl">
                  <a:srgbClr val="000000">
                    <a:alpha val="43137"/>
                  </a:srgbClr>
                </a:outerShdw>
              </a:effectLst>
            </a:endParaRPr>
          </a:p>
          <a:p>
            <a:pPr marL="0" indent="0" algn="ctr">
              <a:buNone/>
            </a:pPr>
            <a:r>
              <a:rPr lang="hr-HR" sz="3100" b="1" dirty="0" smtClean="0">
                <a:effectLst>
                  <a:outerShdw blurRad="38100" dist="38100" dir="2700000" algn="tl">
                    <a:srgbClr val="000000">
                      <a:alpha val="43137"/>
                    </a:srgbClr>
                  </a:outerShdw>
                </a:effectLst>
              </a:rPr>
              <a:t>„Svijet </a:t>
            </a:r>
            <a:r>
              <a:rPr lang="hr-HR" sz="3100" b="1" dirty="0">
                <a:effectLst>
                  <a:outerShdw blurRad="38100" dist="38100" dir="2700000" algn="tl">
                    <a:srgbClr val="000000">
                      <a:alpha val="43137"/>
                    </a:srgbClr>
                  </a:outerShdw>
                </a:effectLst>
              </a:rPr>
              <a:t>je globalno selo</a:t>
            </a:r>
            <a:r>
              <a:rPr lang="hr-HR" sz="3100" b="1" dirty="0" smtClean="0">
                <a:effectLst>
                  <a:outerShdw blurRad="38100" dist="38100" dir="2700000" algn="tl">
                    <a:srgbClr val="000000">
                      <a:alpha val="43137"/>
                    </a:srgbClr>
                  </a:outerShdw>
                </a:effectLst>
              </a:rPr>
              <a:t>“</a:t>
            </a:r>
          </a:p>
          <a:p>
            <a:pPr marL="0" indent="0" algn="ctr">
              <a:buNone/>
            </a:pPr>
            <a:endParaRPr lang="hr-HR" sz="3100" b="1" dirty="0">
              <a:effectLst>
                <a:outerShdw blurRad="38100" dist="38100" dir="2700000" algn="tl">
                  <a:srgbClr val="000000">
                    <a:alpha val="43137"/>
                  </a:srgbClr>
                </a:outerShdw>
              </a:effectLst>
            </a:endParaRPr>
          </a:p>
          <a:p>
            <a:pPr marL="0" indent="0" algn="ctr">
              <a:buNone/>
            </a:pPr>
            <a:endParaRPr lang="hr-HR" sz="3100" b="1" dirty="0" smtClean="0">
              <a:effectLst>
                <a:outerShdw blurRad="38100" dist="38100" dir="2700000" algn="tl">
                  <a:srgbClr val="000000">
                    <a:alpha val="43137"/>
                  </a:srgbClr>
                </a:outerShdw>
              </a:effectLst>
            </a:endParaRPr>
          </a:p>
          <a:p>
            <a:pPr marL="0" indent="0" algn="ctr">
              <a:buNone/>
            </a:pPr>
            <a:endParaRPr lang="hr-HR" sz="3100" b="1" dirty="0">
              <a:effectLst>
                <a:outerShdw blurRad="38100" dist="38100" dir="2700000" algn="tl">
                  <a:srgbClr val="000000">
                    <a:alpha val="43137"/>
                  </a:srgbClr>
                </a:outerShdw>
              </a:effectLst>
            </a:endParaRPr>
          </a:p>
          <a:p>
            <a:pPr marL="0" indent="0" algn="ctr">
              <a:buNone/>
            </a:pPr>
            <a:endParaRPr lang="hr-HR" sz="3100" b="1" dirty="0" smtClean="0">
              <a:effectLst>
                <a:outerShdw blurRad="38100" dist="38100" dir="2700000" algn="tl">
                  <a:srgbClr val="000000">
                    <a:alpha val="43137"/>
                  </a:srgbClr>
                </a:outerShdw>
              </a:effectLst>
            </a:endParaRPr>
          </a:p>
          <a:p>
            <a:pPr marL="0" indent="0" algn="ctr">
              <a:buNone/>
            </a:pPr>
            <a:endParaRPr lang="hr-HR" sz="3100" b="1" dirty="0" smtClean="0">
              <a:effectLst>
                <a:outerShdw blurRad="38100" dist="38100" dir="2700000" algn="tl">
                  <a:srgbClr val="000000">
                    <a:alpha val="43137"/>
                  </a:srgbClr>
                </a:outerShdw>
              </a:effectLst>
            </a:endParaRPr>
          </a:p>
          <a:p>
            <a:pPr marL="0" indent="0" algn="ctr">
              <a:buNone/>
            </a:pPr>
            <a:r>
              <a:rPr lang="hr-HR" sz="3100" b="1" dirty="0" smtClean="0">
                <a:effectLst>
                  <a:outerShdw blurRad="38100" dist="38100" dir="2700000" algn="tl">
                    <a:srgbClr val="000000">
                      <a:alpha val="43137"/>
                    </a:srgbClr>
                  </a:outerShdw>
                </a:effectLst>
              </a:rPr>
              <a:t>„</a:t>
            </a:r>
            <a:r>
              <a:rPr lang="hr-HR" sz="3100" b="1" dirty="0">
                <a:effectLst>
                  <a:outerShdw blurRad="38100" dist="38100" dir="2700000" algn="tl">
                    <a:srgbClr val="000000">
                      <a:alpha val="43137"/>
                    </a:srgbClr>
                  </a:outerShdw>
                </a:effectLst>
              </a:rPr>
              <a:t>Misli globalno, posluj lokalno“</a:t>
            </a:r>
          </a:p>
          <a:p>
            <a:endParaRPr lang="hr-HR" dirty="0"/>
          </a:p>
        </p:txBody>
      </p:sp>
      <p:pic>
        <p:nvPicPr>
          <p:cNvPr id="49154" name="Picture 2" descr="http://www.novi-svjetski-poredak.com/wp-content/uploads/2013/07/globalizac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284984"/>
            <a:ext cx="3600400" cy="278878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p:txBody>
          <a:bodyPr>
            <a:normAutofit fontScale="90000"/>
          </a:bodyPr>
          <a:lstStyle/>
          <a:p>
            <a:r>
              <a:rPr lang="hr-HR" dirty="0" smtClean="0"/>
              <a:t>1.6. OBILJEŽJA SUVREMENOG MARKETINGA</a:t>
            </a:r>
            <a:endParaRPr lang="hr-HR" dirty="0"/>
          </a:p>
        </p:txBody>
      </p:sp>
      <p:sp>
        <p:nvSpPr>
          <p:cNvPr id="7"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1858327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hr-HR" sz="3000" b="1" dirty="0">
                <a:effectLst>
                  <a:outerShdw blurRad="50800" dist="38100" dir="18900000" algn="bl">
                    <a:srgbClr val="000000">
                      <a:alpha val="40000"/>
                    </a:srgbClr>
                  </a:outerShdw>
                </a:effectLst>
              </a:rPr>
              <a:t>MARKETING </a:t>
            </a:r>
            <a:r>
              <a:rPr lang="hr-HR" sz="3000" b="1" dirty="0" smtClean="0">
                <a:effectLst>
                  <a:outerShdw blurRad="50800" dist="38100" dir="18900000" algn="bl">
                    <a:srgbClr val="000000">
                      <a:alpha val="40000"/>
                    </a:srgbClr>
                  </a:outerShdw>
                </a:effectLst>
              </a:rPr>
              <a:t>NIJE </a:t>
            </a:r>
            <a:r>
              <a:rPr lang="hr-HR" sz="3000" b="1" dirty="0">
                <a:effectLst>
                  <a:outerShdw blurRad="50800" dist="38100" dir="18900000" algn="bl">
                    <a:srgbClr val="000000">
                      <a:alpha val="40000"/>
                    </a:srgbClr>
                  </a:outerShdw>
                </a:effectLst>
              </a:rPr>
              <a:t>SAMO </a:t>
            </a:r>
            <a:r>
              <a:rPr lang="hr-HR" sz="3000" b="1" dirty="0" smtClean="0">
                <a:effectLst>
                  <a:outerShdw blurRad="50800" dist="38100" dir="18900000" algn="bl">
                    <a:srgbClr val="000000">
                      <a:alpha val="40000"/>
                    </a:srgbClr>
                  </a:outerShdw>
                </a:effectLst>
              </a:rPr>
              <a:t>OGLAŠAVANJE !!!</a:t>
            </a:r>
            <a:endParaRPr lang="hr-HR" sz="3000" dirty="0"/>
          </a:p>
          <a:p>
            <a:pPr marL="0" indent="0">
              <a:buNone/>
            </a:pPr>
            <a:endParaRPr lang="hr-HR" dirty="0"/>
          </a:p>
          <a:p>
            <a:pPr lvl="0"/>
            <a:r>
              <a:rPr lang="hr-HR" dirty="0" smtClean="0"/>
              <a:t>danas se marketing primjenjuje na svim razinama ljudskih djelatnosti: </a:t>
            </a:r>
          </a:p>
          <a:p>
            <a:pPr lvl="2"/>
            <a:r>
              <a:rPr lang="hr-HR" dirty="0" smtClean="0"/>
              <a:t>u </a:t>
            </a:r>
            <a:r>
              <a:rPr lang="hr-HR" dirty="0"/>
              <a:t>proizvodnji i razmjeni roba</a:t>
            </a:r>
            <a:r>
              <a:rPr lang="hr-HR" dirty="0" smtClean="0"/>
              <a:t>,</a:t>
            </a:r>
          </a:p>
          <a:p>
            <a:pPr lvl="2"/>
            <a:r>
              <a:rPr lang="hr-HR" dirty="0" smtClean="0"/>
              <a:t>u </a:t>
            </a:r>
            <a:r>
              <a:rPr lang="hr-HR" dirty="0"/>
              <a:t>zdravstvu, </a:t>
            </a:r>
            <a:endParaRPr lang="hr-HR" dirty="0" smtClean="0"/>
          </a:p>
          <a:p>
            <a:pPr lvl="2"/>
            <a:r>
              <a:rPr lang="hr-HR" dirty="0" smtClean="0"/>
              <a:t>lokalnoj </a:t>
            </a:r>
            <a:r>
              <a:rPr lang="hr-HR" dirty="0"/>
              <a:t>i državnoj administraciji, </a:t>
            </a:r>
            <a:endParaRPr lang="hr-HR" dirty="0" smtClean="0"/>
          </a:p>
          <a:p>
            <a:pPr lvl="2"/>
            <a:r>
              <a:rPr lang="hr-HR" dirty="0" smtClean="0"/>
              <a:t>u </a:t>
            </a:r>
            <a:r>
              <a:rPr lang="hr-HR" dirty="0"/>
              <a:t>školstvu i umjetnosti</a:t>
            </a:r>
          </a:p>
          <a:p>
            <a:endParaRPr lang="hr-HR" dirty="0"/>
          </a:p>
        </p:txBody>
      </p:sp>
      <p:sp>
        <p:nvSpPr>
          <p:cNvPr id="4"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
        <p:nvSpPr>
          <p:cNvPr id="5" name="Title 1"/>
          <p:cNvSpPr>
            <a:spLocks noGrp="1"/>
          </p:cNvSpPr>
          <p:nvPr>
            <p:ph type="title"/>
          </p:nvPr>
        </p:nvSpPr>
        <p:spPr/>
        <p:txBody>
          <a:bodyPr>
            <a:normAutofit fontScale="90000"/>
          </a:bodyPr>
          <a:lstStyle/>
          <a:p>
            <a:r>
              <a:rPr lang="hr-HR" dirty="0" smtClean="0"/>
              <a:t>1.1. POJMOVNO ODREĐENJE MARKETINGA</a:t>
            </a:r>
            <a:endParaRPr lang="hr-HR" dirty="0"/>
          </a:p>
        </p:txBody>
      </p:sp>
    </p:spTree>
    <p:extLst>
      <p:ext uri="{BB962C8B-B14F-4D97-AF65-F5344CB8AC3E}">
        <p14:creationId xmlns:p14="http://schemas.microsoft.com/office/powerpoint/2010/main" val="19505518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hr-HR" dirty="0"/>
              <a:t>velike kompanije </a:t>
            </a:r>
            <a:r>
              <a:rPr lang="hr-HR" dirty="0" smtClean="0">
                <a:latin typeface="Calibri" panose="020F0502020204030204" pitchFamily="34" charset="0"/>
                <a:cs typeface="Calibri" panose="020F0502020204030204" pitchFamily="34" charset="0"/>
              </a:rPr>
              <a:t>→</a:t>
            </a:r>
            <a:r>
              <a:rPr lang="hr-HR" dirty="0" smtClean="0"/>
              <a:t> </a:t>
            </a:r>
            <a:r>
              <a:rPr lang="hr-HR" dirty="0"/>
              <a:t>globalni </a:t>
            </a:r>
            <a:r>
              <a:rPr lang="hr-HR" dirty="0" smtClean="0"/>
              <a:t>marketing na ino tržištima</a:t>
            </a:r>
          </a:p>
          <a:p>
            <a:pPr lvl="1"/>
            <a:r>
              <a:rPr lang="hr-HR" dirty="0" smtClean="0"/>
              <a:t>proizvode </a:t>
            </a:r>
            <a:r>
              <a:rPr lang="hr-HR" dirty="0"/>
              <a:t>iste proizvode, u istoj ambalaži i slično, ali ipak </a:t>
            </a:r>
            <a:r>
              <a:rPr lang="hr-HR" dirty="0" smtClean="0"/>
              <a:t>nastoje </a:t>
            </a:r>
            <a:r>
              <a:rPr lang="hr-HR" dirty="0"/>
              <a:t>zadovoljiti potrebe lokalne zajednice i u pojedinim elementima prilagoditi se </a:t>
            </a:r>
            <a:r>
              <a:rPr lang="hr-HR" dirty="0" smtClean="0"/>
              <a:t>njima</a:t>
            </a:r>
            <a:endParaRPr lang="hr-HR" sz="2400" dirty="0"/>
          </a:p>
          <a:p>
            <a:pPr lvl="0"/>
            <a:endParaRPr lang="hr-HR" dirty="0" smtClean="0"/>
          </a:p>
          <a:p>
            <a:pPr lvl="0"/>
            <a:r>
              <a:rPr lang="hr-HR" dirty="0" smtClean="0"/>
              <a:t>na </a:t>
            </a:r>
            <a:r>
              <a:rPr lang="hr-HR" dirty="0"/>
              <a:t>međunarodnom tržištu </a:t>
            </a:r>
            <a:r>
              <a:rPr lang="hr-HR" dirty="0" smtClean="0"/>
              <a:t>treba </a:t>
            </a:r>
            <a:r>
              <a:rPr lang="hr-HR" dirty="0"/>
              <a:t>razumjeti kako funkcionira međunarodni trgovinski sustav (carinske i necarinske prepreke, devizna ograničenja i sl.)</a:t>
            </a:r>
            <a:endParaRPr lang="hr-HR" sz="2800" dirty="0"/>
          </a:p>
          <a:p>
            <a:endParaRPr lang="hr-HR" dirty="0"/>
          </a:p>
        </p:txBody>
      </p:sp>
      <p:sp>
        <p:nvSpPr>
          <p:cNvPr id="4" name="Title 1"/>
          <p:cNvSpPr>
            <a:spLocks noGrp="1"/>
          </p:cNvSpPr>
          <p:nvPr>
            <p:ph type="title"/>
          </p:nvPr>
        </p:nvSpPr>
        <p:spPr/>
        <p:txBody>
          <a:bodyPr>
            <a:normAutofit fontScale="90000"/>
          </a:bodyPr>
          <a:lstStyle/>
          <a:p>
            <a:r>
              <a:rPr lang="hr-HR" dirty="0" smtClean="0"/>
              <a:t>1.6. OBILJEŽJA SUVREMENOG MARKETINGA</a:t>
            </a:r>
            <a:endParaRPr lang="hr-HR" dirty="0"/>
          </a:p>
        </p:txBody>
      </p:sp>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21679193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r-HR" dirty="0" smtClean="0"/>
              <a:t>„</a:t>
            </a:r>
            <a:r>
              <a:rPr lang="hr-HR" b="1" dirty="0" smtClean="0">
                <a:effectLst>
                  <a:outerShdw blurRad="38100" dist="38100" dir="2700000" algn="tl">
                    <a:srgbClr val="000000">
                      <a:alpha val="43137"/>
                    </a:srgbClr>
                  </a:outerShdw>
                </a:effectLst>
              </a:rPr>
              <a:t>GLOKALIZACIJA</a:t>
            </a:r>
            <a:r>
              <a:rPr lang="hr-HR" dirty="0" smtClean="0"/>
              <a:t>“</a:t>
            </a:r>
          </a:p>
          <a:p>
            <a:pPr lvl="1"/>
            <a:r>
              <a:rPr lang="hr-HR" dirty="0" smtClean="0"/>
              <a:t>prilagodba </a:t>
            </a:r>
            <a:r>
              <a:rPr lang="hr-HR" dirty="0"/>
              <a:t>globalnih proizvoda, kao i prilagodba promotivnih aktivnosti specifičnostima pojedinih tržišta  </a:t>
            </a:r>
            <a:endParaRPr lang="hr-HR" sz="2400" dirty="0"/>
          </a:p>
          <a:p>
            <a:pPr lvl="1"/>
            <a:r>
              <a:rPr lang="hr-HR" dirty="0" smtClean="0"/>
              <a:t>npr. coca cola</a:t>
            </a:r>
            <a:endParaRPr lang="hr-HR" dirty="0"/>
          </a:p>
          <a:p>
            <a:endParaRPr lang="hr-HR" dirty="0"/>
          </a:p>
        </p:txBody>
      </p:sp>
      <p:pic>
        <p:nvPicPr>
          <p:cNvPr id="4" name="Picture 3"/>
          <p:cNvPicPr/>
          <p:nvPr/>
        </p:nvPicPr>
        <p:blipFill>
          <a:blip r:embed="rId2"/>
          <a:stretch>
            <a:fillRect/>
          </a:stretch>
        </p:blipFill>
        <p:spPr>
          <a:xfrm>
            <a:off x="452507" y="4221088"/>
            <a:ext cx="3615437" cy="2286075"/>
          </a:xfrm>
          <a:prstGeom prst="rect">
            <a:avLst/>
          </a:prstGeom>
          <a:ln>
            <a:solidFill>
              <a:schemeClr val="bg1">
                <a:lumMod val="50000"/>
              </a:schemeClr>
            </a:solidFill>
          </a:ln>
        </p:spPr>
      </p:pic>
      <p:pic>
        <p:nvPicPr>
          <p:cNvPr id="5" name="Picture 4"/>
          <p:cNvPicPr/>
          <p:nvPr/>
        </p:nvPicPr>
        <p:blipFill>
          <a:blip r:embed="rId3"/>
          <a:stretch>
            <a:fillRect/>
          </a:stretch>
        </p:blipFill>
        <p:spPr>
          <a:xfrm>
            <a:off x="4788024" y="4211443"/>
            <a:ext cx="3615437" cy="2267930"/>
          </a:xfrm>
          <a:prstGeom prst="rect">
            <a:avLst/>
          </a:prstGeom>
        </p:spPr>
      </p:pic>
      <p:sp>
        <p:nvSpPr>
          <p:cNvPr id="6" name="Title 1"/>
          <p:cNvSpPr>
            <a:spLocks noGrp="1"/>
          </p:cNvSpPr>
          <p:nvPr>
            <p:ph type="title"/>
          </p:nvPr>
        </p:nvSpPr>
        <p:spPr/>
        <p:txBody>
          <a:bodyPr>
            <a:normAutofit fontScale="90000"/>
          </a:bodyPr>
          <a:lstStyle/>
          <a:p>
            <a:r>
              <a:rPr lang="hr-HR" dirty="0" smtClean="0"/>
              <a:t>1.6. OBILJEŽJA SUVREMENOG MARKETINGA</a:t>
            </a:r>
            <a:endParaRPr lang="hr-HR" dirty="0"/>
          </a:p>
        </p:txBody>
      </p:sp>
      <p:sp>
        <p:nvSpPr>
          <p:cNvPr id="7"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14917958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www.nocmuzeja.rs/var/noc_muzeja/storage/images/2013/tvoje-ime-na-coca-cola-limenci/101934-2-ser-SR/Tvoje-ime-na-Coca-cola-limenci_refer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723065"/>
            <a:ext cx="3433961" cy="4894006"/>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50182" name="Picture 6" descr="http://www.bestshopmagic.com/data/images/2013-05-13/106016_cocacola-podeli-radost--10-boca_310x215.jpg?ver=13684298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93" y="4148720"/>
            <a:ext cx="3559017" cy="246835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50184" name="Picture 8" descr="http://www.dodirnime.com/zanimljivosti/wp-content/uploads/koka-kol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993" y="1723065"/>
            <a:ext cx="3559017" cy="223477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p:txBody>
          <a:bodyPr>
            <a:normAutofit fontScale="90000"/>
          </a:bodyPr>
          <a:lstStyle/>
          <a:p>
            <a:r>
              <a:rPr lang="hr-HR" dirty="0" smtClean="0"/>
              <a:t>1.6. OBILJEŽJA SUVREMENOG MARKETINGA</a:t>
            </a:r>
            <a:endParaRPr lang="hr-HR" dirty="0"/>
          </a:p>
        </p:txBody>
      </p:sp>
      <p:sp>
        <p:nvSpPr>
          <p:cNvPr id="10"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18461604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hr-HR" b="1" dirty="0" smtClean="0">
                <a:effectLst>
                  <a:outerShdw blurRad="38100" dist="38100" dir="2700000" algn="tl">
                    <a:srgbClr val="000000">
                      <a:alpha val="43137"/>
                    </a:srgbClr>
                  </a:outerShdw>
                </a:effectLst>
              </a:rPr>
              <a:t>EKOLOŠKI MARKETING</a:t>
            </a:r>
          </a:p>
          <a:p>
            <a:pPr lvl="1"/>
            <a:r>
              <a:rPr lang="hr-HR" dirty="0" smtClean="0"/>
              <a:t>danas </a:t>
            </a:r>
            <a:r>
              <a:rPr lang="hr-HR" dirty="0"/>
              <a:t>se javljaju brojni ekološki problemi </a:t>
            </a:r>
            <a:r>
              <a:rPr lang="hr-HR" dirty="0" smtClean="0"/>
              <a:t> </a:t>
            </a:r>
          </a:p>
          <a:p>
            <a:pPr lvl="2"/>
            <a:r>
              <a:rPr lang="hr-HR" dirty="0" smtClean="0"/>
              <a:t>globalno zagrijavanje </a:t>
            </a:r>
            <a:r>
              <a:rPr lang="hr-HR" dirty="0"/>
              <a:t>atmosfere i smanjivanju ozonskog omotača, </a:t>
            </a:r>
            <a:endParaRPr lang="hr-HR" dirty="0" smtClean="0"/>
          </a:p>
          <a:p>
            <a:pPr lvl="2"/>
            <a:r>
              <a:rPr lang="hr-HR" dirty="0" smtClean="0"/>
              <a:t>„kisele kiše“,</a:t>
            </a:r>
          </a:p>
          <a:p>
            <a:pPr lvl="2"/>
            <a:r>
              <a:rPr lang="hr-HR" dirty="0" smtClean="0"/>
              <a:t> zagađenje </a:t>
            </a:r>
            <a:r>
              <a:rPr lang="hr-HR" dirty="0"/>
              <a:t>podzemnih voda</a:t>
            </a:r>
            <a:r>
              <a:rPr lang="hr-HR" dirty="0" smtClean="0"/>
              <a:t>,</a:t>
            </a:r>
          </a:p>
          <a:p>
            <a:pPr lvl="2"/>
            <a:r>
              <a:rPr lang="hr-HR" dirty="0" smtClean="0"/>
              <a:t>izlijevanja </a:t>
            </a:r>
            <a:r>
              <a:rPr lang="hr-HR" dirty="0"/>
              <a:t>ulja i nafte, </a:t>
            </a:r>
            <a:endParaRPr lang="hr-HR" dirty="0" smtClean="0"/>
          </a:p>
          <a:p>
            <a:pPr lvl="2"/>
            <a:r>
              <a:rPr lang="hr-HR" dirty="0" smtClean="0"/>
              <a:t>neadekvatno odlaganje </a:t>
            </a:r>
            <a:r>
              <a:rPr lang="hr-HR" dirty="0"/>
              <a:t>različitih vrsta </a:t>
            </a:r>
            <a:r>
              <a:rPr lang="hr-HR" dirty="0" smtClean="0"/>
              <a:t>otpada</a:t>
            </a:r>
            <a:endParaRPr lang="hr-HR" sz="2000" dirty="0"/>
          </a:p>
          <a:p>
            <a:endParaRPr lang="hr-HR" dirty="0"/>
          </a:p>
        </p:txBody>
      </p:sp>
      <p:sp>
        <p:nvSpPr>
          <p:cNvPr id="4" name="Title 1"/>
          <p:cNvSpPr>
            <a:spLocks noGrp="1"/>
          </p:cNvSpPr>
          <p:nvPr>
            <p:ph type="title"/>
          </p:nvPr>
        </p:nvSpPr>
        <p:spPr/>
        <p:txBody>
          <a:bodyPr>
            <a:normAutofit fontScale="90000"/>
          </a:bodyPr>
          <a:lstStyle/>
          <a:p>
            <a:r>
              <a:rPr lang="hr-HR" dirty="0" smtClean="0"/>
              <a:t>1.6. OBILJEŽJA SUVREMENOG MARKETINGA</a:t>
            </a:r>
            <a:endParaRPr lang="hr-HR" dirty="0"/>
          </a:p>
        </p:txBody>
      </p:sp>
      <p:sp>
        <p:nvSpPr>
          <p:cNvPr id="5"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5509887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lum bright="70000" contrast="-70000"/>
          </a:blip>
          <a:stretch>
            <a:fillRect/>
          </a:stretch>
        </p:blipFill>
        <p:spPr>
          <a:xfrm>
            <a:off x="457200" y="1600200"/>
            <a:ext cx="8229600" cy="4637111"/>
          </a:xfrm>
          <a:prstGeom prst="rect">
            <a:avLst/>
          </a:prstGeom>
        </p:spPr>
      </p:pic>
      <p:sp>
        <p:nvSpPr>
          <p:cNvPr id="3" name="Content Placeholder 2"/>
          <p:cNvSpPr>
            <a:spLocks noGrp="1"/>
          </p:cNvSpPr>
          <p:nvPr>
            <p:ph idx="1"/>
          </p:nvPr>
        </p:nvSpPr>
        <p:spPr/>
        <p:txBody>
          <a:bodyPr>
            <a:normAutofit lnSpcReduction="10000"/>
          </a:bodyPr>
          <a:lstStyle/>
          <a:p>
            <a:pPr lvl="1"/>
            <a:r>
              <a:rPr lang="hr-HR" dirty="0">
                <a:effectLst>
                  <a:outerShdw blurRad="38100" dist="38100" dir="2700000" algn="tl">
                    <a:srgbClr val="000000">
                      <a:alpha val="43137"/>
                    </a:srgbClr>
                  </a:outerShdw>
                </a:effectLst>
              </a:rPr>
              <a:t>„zeleni potrošači</a:t>
            </a:r>
            <a:r>
              <a:rPr lang="hr-HR" dirty="0" smtClean="0">
                <a:effectLst>
                  <a:outerShdw blurRad="38100" dist="38100" dir="2700000" algn="tl">
                    <a:srgbClr val="000000">
                      <a:alpha val="43137"/>
                    </a:srgbClr>
                  </a:outerShdw>
                </a:effectLst>
              </a:rPr>
              <a:t>“</a:t>
            </a:r>
          </a:p>
          <a:p>
            <a:pPr lvl="2"/>
            <a:r>
              <a:rPr lang="hr-HR" dirty="0" smtClean="0"/>
              <a:t>ekološki </a:t>
            </a:r>
            <a:r>
              <a:rPr lang="hr-HR" dirty="0"/>
              <a:t>odgovorni potrošači koji zahtijevaju od proizvođača </a:t>
            </a:r>
            <a:r>
              <a:rPr lang="hr-HR" dirty="0" smtClean="0"/>
              <a:t>da </a:t>
            </a:r>
            <a:r>
              <a:rPr lang="hr-HR" dirty="0"/>
              <a:t>iskazuju ekološku odgovornost </a:t>
            </a:r>
            <a:endParaRPr lang="hr-HR" dirty="0" smtClean="0"/>
          </a:p>
          <a:p>
            <a:pPr lvl="1"/>
            <a:r>
              <a:rPr lang="hr-HR" dirty="0" smtClean="0">
                <a:effectLst>
                  <a:outerShdw blurRad="38100" dist="38100" dir="2700000" algn="tl">
                    <a:srgbClr val="000000">
                      <a:alpha val="43137"/>
                    </a:srgbClr>
                  </a:outerShdw>
                </a:effectLst>
              </a:rPr>
              <a:t>Ekološki </a:t>
            </a:r>
            <a:r>
              <a:rPr lang="hr-HR" dirty="0">
                <a:effectLst>
                  <a:outerShdw blurRad="38100" dist="38100" dir="2700000" algn="tl">
                    <a:srgbClr val="000000">
                      <a:alpha val="43137"/>
                    </a:srgbClr>
                  </a:outerShdw>
                </a:effectLst>
              </a:rPr>
              <a:t>odgovorni proizvođači </a:t>
            </a:r>
            <a:endParaRPr lang="hr-HR" dirty="0" smtClean="0">
              <a:effectLst>
                <a:outerShdw blurRad="38100" dist="38100" dir="2700000" algn="tl">
                  <a:srgbClr val="000000">
                    <a:alpha val="43137"/>
                  </a:srgbClr>
                </a:outerShdw>
              </a:effectLst>
            </a:endParaRPr>
          </a:p>
          <a:p>
            <a:pPr lvl="2"/>
            <a:r>
              <a:rPr lang="hr-HR" dirty="0" smtClean="0"/>
              <a:t>imaju </a:t>
            </a:r>
            <a:r>
              <a:rPr lang="hr-HR" dirty="0"/>
              <a:t>ključne konkurentske prednosti na </a:t>
            </a:r>
            <a:r>
              <a:rPr lang="hr-HR" dirty="0" smtClean="0"/>
              <a:t>tržištu jer </a:t>
            </a:r>
            <a:r>
              <a:rPr lang="hr-HR" dirty="0"/>
              <a:t>se ekološka svijest postupno uključuje u sve aspekte </a:t>
            </a:r>
            <a:r>
              <a:rPr lang="hr-HR" dirty="0" smtClean="0"/>
              <a:t>promišljanja </a:t>
            </a:r>
            <a:r>
              <a:rPr lang="hr-HR" dirty="0"/>
              <a:t>i </a:t>
            </a:r>
            <a:r>
              <a:rPr lang="hr-HR" dirty="0" smtClean="0"/>
              <a:t>djelovanja</a:t>
            </a:r>
            <a:endParaRPr lang="hr-HR" sz="2000" dirty="0"/>
          </a:p>
          <a:p>
            <a:pPr lvl="1"/>
            <a:r>
              <a:rPr lang="hr-HR" dirty="0">
                <a:effectLst>
                  <a:outerShdw blurRad="38100" dist="38100" dir="2700000" algn="tl">
                    <a:srgbClr val="000000">
                      <a:alpha val="43137"/>
                    </a:srgbClr>
                  </a:outerShdw>
                </a:effectLst>
              </a:rPr>
              <a:t>Zeleni </a:t>
            </a:r>
            <a:r>
              <a:rPr lang="hr-HR" dirty="0" smtClean="0">
                <a:effectLst>
                  <a:outerShdw blurRad="38100" dist="38100" dir="2700000" algn="tl">
                    <a:srgbClr val="000000">
                      <a:alpha val="43137"/>
                    </a:srgbClr>
                  </a:outerShdw>
                </a:effectLst>
              </a:rPr>
              <a:t>marketing</a:t>
            </a:r>
          </a:p>
          <a:p>
            <a:pPr lvl="2"/>
            <a:r>
              <a:rPr lang="hr-HR" dirty="0" smtClean="0"/>
              <a:t>društveno-odgovornog marketing </a:t>
            </a:r>
            <a:r>
              <a:rPr lang="hr-HR" dirty="0"/>
              <a:t>u kojemu se sve marketinške odluke donose uvažavajući moguće učinke na </a:t>
            </a:r>
            <a:r>
              <a:rPr lang="hr-HR" dirty="0" smtClean="0"/>
              <a:t>okoliš</a:t>
            </a:r>
            <a:endParaRPr lang="hr-HR" sz="2000" dirty="0"/>
          </a:p>
          <a:p>
            <a:endParaRPr lang="hr-HR" dirty="0"/>
          </a:p>
        </p:txBody>
      </p:sp>
      <p:sp>
        <p:nvSpPr>
          <p:cNvPr id="5" name="Title 1"/>
          <p:cNvSpPr>
            <a:spLocks noGrp="1"/>
          </p:cNvSpPr>
          <p:nvPr>
            <p:ph type="title"/>
          </p:nvPr>
        </p:nvSpPr>
        <p:spPr/>
        <p:txBody>
          <a:bodyPr>
            <a:normAutofit fontScale="90000"/>
          </a:bodyPr>
          <a:lstStyle/>
          <a:p>
            <a:r>
              <a:rPr lang="hr-HR" dirty="0" smtClean="0"/>
              <a:t>1.6. OBILJEŽJA SUVREMENOG MARKETINGA</a:t>
            </a:r>
            <a:endParaRPr lang="hr-HR" dirty="0"/>
          </a:p>
        </p:txBody>
      </p:sp>
      <p:sp>
        <p:nvSpPr>
          <p:cNvPr id="6"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24491794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mai.org.my/ver2/images/MWH/TD_20sept_3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296387"/>
            <a:ext cx="3585400" cy="35228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33800" y="1403850"/>
            <a:ext cx="201369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4000" b="1" dirty="0" smtClean="0">
                <a:ln/>
                <a:solidFill>
                  <a:srgbClr val="70A133"/>
                </a:solidFill>
              </a:rPr>
              <a:t>smanjiti </a:t>
            </a:r>
            <a:endParaRPr lang="en-US" sz="4000" b="1" cap="none" spc="0" dirty="0">
              <a:ln/>
              <a:solidFill>
                <a:srgbClr val="70A133"/>
              </a:solidFill>
              <a:effectLst/>
            </a:endParaRPr>
          </a:p>
        </p:txBody>
      </p:sp>
      <p:sp>
        <p:nvSpPr>
          <p:cNvPr id="10" name="Rectangle 9"/>
          <p:cNvSpPr/>
          <p:nvPr/>
        </p:nvSpPr>
        <p:spPr>
          <a:xfrm>
            <a:off x="6450135" y="5023069"/>
            <a:ext cx="2710999"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4000" b="1" dirty="0" smtClean="0">
                <a:ln/>
                <a:solidFill>
                  <a:srgbClr val="70A133"/>
                </a:solidFill>
              </a:rPr>
              <a:t>ponovno </a:t>
            </a:r>
          </a:p>
          <a:p>
            <a:pPr algn="ctr"/>
            <a:r>
              <a:rPr lang="hr-HR" sz="4000" b="1" dirty="0" smtClean="0">
                <a:ln/>
                <a:solidFill>
                  <a:srgbClr val="70A133"/>
                </a:solidFill>
              </a:rPr>
              <a:t>upotrijebiti </a:t>
            </a:r>
            <a:endParaRPr lang="en-US" sz="4000" b="1" cap="none" spc="0" dirty="0">
              <a:ln/>
              <a:solidFill>
                <a:srgbClr val="70A133"/>
              </a:solidFill>
              <a:effectLst/>
            </a:endParaRPr>
          </a:p>
        </p:txBody>
      </p:sp>
      <p:sp>
        <p:nvSpPr>
          <p:cNvPr id="11" name="Rectangle 10"/>
          <p:cNvSpPr/>
          <p:nvPr/>
        </p:nvSpPr>
        <p:spPr>
          <a:xfrm>
            <a:off x="194135" y="5330846"/>
            <a:ext cx="218585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4000" b="1" dirty="0" smtClean="0">
                <a:ln/>
                <a:solidFill>
                  <a:srgbClr val="70A133"/>
                </a:solidFill>
              </a:rPr>
              <a:t>reciklirati</a:t>
            </a:r>
            <a:endParaRPr lang="en-US" sz="4000" b="1" cap="none" spc="0" dirty="0">
              <a:ln/>
              <a:solidFill>
                <a:srgbClr val="70A133"/>
              </a:solidFill>
              <a:effectLst/>
            </a:endParaRPr>
          </a:p>
        </p:txBody>
      </p:sp>
      <p:sp>
        <p:nvSpPr>
          <p:cNvPr id="12" name="Title 1"/>
          <p:cNvSpPr>
            <a:spLocks noGrp="1"/>
          </p:cNvSpPr>
          <p:nvPr>
            <p:ph type="title"/>
          </p:nvPr>
        </p:nvSpPr>
        <p:spPr/>
        <p:txBody>
          <a:bodyPr>
            <a:normAutofit fontScale="90000"/>
          </a:bodyPr>
          <a:lstStyle/>
          <a:p>
            <a:r>
              <a:rPr lang="hr-HR" dirty="0" smtClean="0"/>
              <a:t>1.6. OBILJEŽJA SUVREMENOG MARKETINGA</a:t>
            </a:r>
            <a:endParaRPr lang="hr-HR" dirty="0"/>
          </a:p>
        </p:txBody>
      </p:sp>
      <p:sp>
        <p:nvSpPr>
          <p:cNvPr id="14"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Tree>
    <p:extLst>
      <p:ext uri="{BB962C8B-B14F-4D97-AF65-F5344CB8AC3E}">
        <p14:creationId xmlns:p14="http://schemas.microsoft.com/office/powerpoint/2010/main" val="59392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hr-HR" dirty="0" smtClean="0"/>
              <a:t>odluke koje donosima često su rezultat nečijih marketinških aktivnosti </a:t>
            </a:r>
            <a:r>
              <a:rPr lang="hr-HR" dirty="0" smtClean="0">
                <a:latin typeface="Calibri" panose="020F0502020204030204" pitchFamily="34" charset="0"/>
                <a:cs typeface="Calibri" panose="020F0502020204030204" pitchFamily="34" charset="0"/>
              </a:rPr>
              <a:t>→ iako toga nismo uvijek svjesni</a:t>
            </a:r>
          </a:p>
          <a:p>
            <a:pPr lvl="0"/>
            <a:endParaRPr lang="hr-HR" dirty="0">
              <a:latin typeface="Calibri" panose="020F0502020204030204" pitchFamily="34" charset="0"/>
              <a:cs typeface="Calibri" panose="020F0502020204030204" pitchFamily="34" charset="0"/>
            </a:endParaRPr>
          </a:p>
          <a:p>
            <a:pPr lvl="0"/>
            <a:r>
              <a:rPr lang="hr-HR" dirty="0" smtClean="0">
                <a:latin typeface="Calibri" panose="020F0502020204030204" pitchFamily="34" charset="0"/>
                <a:cs typeface="Calibri" panose="020F0502020204030204" pitchFamily="34" charset="0"/>
              </a:rPr>
              <a:t>marketing primjenjuju sva poduzeća bez obzira na veličinu i djelatnost</a:t>
            </a:r>
            <a:endParaRPr lang="hr-HR" dirty="0"/>
          </a:p>
        </p:txBody>
      </p:sp>
      <p:sp>
        <p:nvSpPr>
          <p:cNvPr id="4"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
        <p:nvSpPr>
          <p:cNvPr id="5" name="Title 1"/>
          <p:cNvSpPr>
            <a:spLocks noGrp="1"/>
          </p:cNvSpPr>
          <p:nvPr>
            <p:ph type="title"/>
          </p:nvPr>
        </p:nvSpPr>
        <p:spPr/>
        <p:txBody>
          <a:bodyPr>
            <a:normAutofit fontScale="90000"/>
          </a:bodyPr>
          <a:lstStyle/>
          <a:p>
            <a:r>
              <a:rPr lang="hr-HR" dirty="0" smtClean="0"/>
              <a:t>1.1. POJMOVNO ODREĐENJE MARKETINGA</a:t>
            </a:r>
            <a:endParaRPr lang="hr-HR" dirty="0"/>
          </a:p>
        </p:txBody>
      </p:sp>
    </p:spTree>
    <p:extLst>
      <p:ext uri="{BB962C8B-B14F-4D97-AF65-F5344CB8AC3E}">
        <p14:creationId xmlns:p14="http://schemas.microsoft.com/office/powerpoint/2010/main" val="4225489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dirty="0">
                <a:effectLst>
                  <a:outerShdw blurRad="38100" dist="38100" dir="2700000" algn="tl">
                    <a:srgbClr val="000000">
                      <a:alpha val="43137"/>
                    </a:srgbClr>
                  </a:outerShdw>
                </a:effectLst>
              </a:rPr>
              <a:t>Marketing je socijalni i upravljački proces kojim pojedinci i skupine dobivaju što trebaju i žele putem stvaranja i razmjene proizvoda i vrijednosti s </a:t>
            </a:r>
            <a:r>
              <a:rPr lang="hr-HR" dirty="0" smtClean="0">
                <a:effectLst>
                  <a:outerShdw blurRad="38100" dist="38100" dir="2700000" algn="tl">
                    <a:srgbClr val="000000">
                      <a:alpha val="43137"/>
                    </a:srgbClr>
                  </a:outerShdw>
                </a:effectLst>
              </a:rPr>
              <a:t>drugima</a:t>
            </a:r>
          </a:p>
          <a:p>
            <a:pPr marL="0" indent="0">
              <a:buNone/>
            </a:pPr>
            <a:r>
              <a:rPr lang="hr-HR" dirty="0" smtClean="0"/>
              <a:t>  </a:t>
            </a:r>
            <a:endParaRPr lang="hr-HR" dirty="0"/>
          </a:p>
          <a:p>
            <a:r>
              <a:rPr lang="hr-HR" dirty="0"/>
              <a:t>Marketing se zapravo bavi identificiranjem i pronalaženjem društvenih potreba</a:t>
            </a:r>
          </a:p>
          <a:p>
            <a:endParaRPr lang="hr-HR" dirty="0"/>
          </a:p>
        </p:txBody>
      </p:sp>
      <p:sp>
        <p:nvSpPr>
          <p:cNvPr id="4" name="Down Arrow 3"/>
          <p:cNvSpPr/>
          <p:nvPr/>
        </p:nvSpPr>
        <p:spPr>
          <a:xfrm>
            <a:off x="3347864" y="3717032"/>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Down Arrow 4"/>
          <p:cNvSpPr/>
          <p:nvPr/>
        </p:nvSpPr>
        <p:spPr>
          <a:xfrm>
            <a:off x="3923928" y="3717032"/>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Footer Placeholder 3"/>
          <p:cNvSpPr>
            <a:spLocks noGrp="1"/>
          </p:cNvSpPr>
          <p:nvPr>
            <p:ph type="ftr" sz="quarter" idx="11"/>
          </p:nvPr>
        </p:nvSpPr>
        <p:spPr>
          <a:xfrm>
            <a:off x="4283968" y="6453336"/>
            <a:ext cx="4724400" cy="274320"/>
          </a:xfrm>
        </p:spPr>
        <p:txBody>
          <a:bodyPr/>
          <a:lstStyle/>
          <a:p>
            <a:pPr algn="r"/>
            <a:r>
              <a:rPr lang="hr-HR" dirty="0" smtClean="0"/>
              <a:t>Copyright © MATE d.o.o., Zagreb, 2014.</a:t>
            </a:r>
            <a:endParaRPr lang="hr-HR" dirty="0"/>
          </a:p>
        </p:txBody>
      </p:sp>
      <p:sp>
        <p:nvSpPr>
          <p:cNvPr id="7" name="Title 1"/>
          <p:cNvSpPr>
            <a:spLocks noGrp="1"/>
          </p:cNvSpPr>
          <p:nvPr>
            <p:ph type="title"/>
          </p:nvPr>
        </p:nvSpPr>
        <p:spPr/>
        <p:txBody>
          <a:bodyPr>
            <a:normAutofit fontScale="90000"/>
          </a:bodyPr>
          <a:lstStyle/>
          <a:p>
            <a:r>
              <a:rPr lang="hr-HR" dirty="0" smtClean="0"/>
              <a:t>1.1. POJMOVNO ODREĐENJE MARKETINGA</a:t>
            </a:r>
            <a:endParaRPr lang="hr-HR" dirty="0"/>
          </a:p>
        </p:txBody>
      </p:sp>
    </p:spTree>
    <p:extLst>
      <p:ext uri="{BB962C8B-B14F-4D97-AF65-F5344CB8AC3E}">
        <p14:creationId xmlns:p14="http://schemas.microsoft.com/office/powerpoint/2010/main" val="332378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3136"/>
          </a:xfrm>
        </p:spPr>
        <p:txBody>
          <a:bodyPr>
            <a:normAutofit fontScale="92500" lnSpcReduction="10000"/>
          </a:bodyPr>
          <a:lstStyle/>
          <a:p>
            <a:pPr lvl="0"/>
            <a:r>
              <a:rPr lang="hr-HR" dirty="0" smtClean="0"/>
              <a:t>dosta često se u javnosti negativno govori o marketingu </a:t>
            </a:r>
          </a:p>
          <a:p>
            <a:pPr lvl="1"/>
            <a:r>
              <a:rPr lang="hr-HR" dirty="0" smtClean="0"/>
              <a:t>„proces koji stvara potrebe” </a:t>
            </a:r>
          </a:p>
          <a:p>
            <a:pPr lvl="1"/>
            <a:r>
              <a:rPr lang="hr-HR" dirty="0" smtClean="0"/>
              <a:t>pojava „koja tjera ljude da kupuju ono što im ne treba”</a:t>
            </a:r>
          </a:p>
          <a:p>
            <a:endParaRPr lang="hr-HR" dirty="0"/>
          </a:p>
          <a:p>
            <a:pPr lvl="0"/>
            <a:r>
              <a:rPr lang="hr-HR" dirty="0" smtClean="0"/>
              <a:t>marketeri ne kreiraju potrebe </a:t>
            </a:r>
            <a:r>
              <a:rPr lang="hr-HR" dirty="0" smtClean="0">
                <a:latin typeface="Calibri" panose="020F0502020204030204" pitchFamily="34" charset="0"/>
                <a:cs typeface="Calibri" panose="020F0502020204030204" pitchFamily="34" charset="0"/>
              </a:rPr>
              <a:t>→ one </a:t>
            </a:r>
            <a:r>
              <a:rPr lang="hr-HR" dirty="0" smtClean="0"/>
              <a:t>već postoje</a:t>
            </a:r>
          </a:p>
          <a:p>
            <a:pPr marL="0" lvl="0" indent="0">
              <a:buNone/>
            </a:pPr>
            <a:endParaRPr lang="hr-HR" dirty="0" smtClean="0"/>
          </a:p>
          <a:p>
            <a:pPr lvl="0"/>
            <a:r>
              <a:rPr lang="hr-HR" dirty="0" smtClean="0"/>
              <a:t>marketeri uz ostale društvene činitelje utječu na želje</a:t>
            </a:r>
          </a:p>
          <a:p>
            <a:endParaRPr lang="hr-HR" dirty="0"/>
          </a:p>
        </p:txBody>
      </p:sp>
      <p:sp>
        <p:nvSpPr>
          <p:cNvPr id="6" name="Footer Placeholder 3"/>
          <p:cNvSpPr txBox="1">
            <a:spLocks/>
          </p:cNvSpPr>
          <p:nvPr/>
        </p:nvSpPr>
        <p:spPr>
          <a:xfrm>
            <a:off x="4283968" y="6453336"/>
            <a:ext cx="4724400" cy="2743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hr-HR" dirty="0" smtClean="0"/>
              <a:t>Copyright © MATE d.o.o., Zagreb, 2014.</a:t>
            </a:r>
            <a:endParaRPr lang="hr-HR" dirty="0"/>
          </a:p>
        </p:txBody>
      </p:sp>
      <p:sp>
        <p:nvSpPr>
          <p:cNvPr id="7" name="Title 1"/>
          <p:cNvSpPr>
            <a:spLocks noGrp="1"/>
          </p:cNvSpPr>
          <p:nvPr>
            <p:ph type="title"/>
          </p:nvPr>
        </p:nvSpPr>
        <p:spPr/>
        <p:txBody>
          <a:bodyPr>
            <a:normAutofit fontScale="90000"/>
          </a:bodyPr>
          <a:lstStyle/>
          <a:p>
            <a:r>
              <a:rPr lang="hr-HR" dirty="0" smtClean="0"/>
              <a:t>1.1. POJMOVNO ODREĐENJE MARKETINGA</a:t>
            </a:r>
            <a:endParaRPr lang="hr-HR" dirty="0"/>
          </a:p>
        </p:txBody>
      </p:sp>
    </p:spTree>
    <p:extLst>
      <p:ext uri="{BB962C8B-B14F-4D97-AF65-F5344CB8AC3E}">
        <p14:creationId xmlns:p14="http://schemas.microsoft.com/office/powerpoint/2010/main" val="638910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P_XBUSI_TXT_Missing_Piec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D08E55-19A4-4E8C-8093-1EBC7E9F8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TS101881348</Template>
  <TotalTime>10958</TotalTime>
  <Words>2984</Words>
  <Application>Microsoft Office PowerPoint</Application>
  <PresentationFormat>On-screen Show (4:3)</PresentationFormat>
  <Paragraphs>468</Paragraphs>
  <Slides>65</Slides>
  <Notes>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PPP_XBUSI_TXT_Missing_Piece</vt:lpstr>
      <vt:lpstr>PowerPoint Presentation</vt:lpstr>
      <vt:lpstr>TEME CJELINE 1</vt:lpstr>
      <vt:lpstr>UVODNA PRIČA</vt:lpstr>
      <vt:lpstr>UVODNA PRIČA</vt:lpstr>
      <vt:lpstr>1.1. POJMOVNO ODREĐENJE MARKETINGA</vt:lpstr>
      <vt:lpstr>1.1. POJMOVNO ODREĐENJE MARKETINGA</vt:lpstr>
      <vt:lpstr>1.1. POJMOVNO ODREĐENJE MARKETINGA</vt:lpstr>
      <vt:lpstr>1.1. POJMOVNO ODREĐENJE MARKETINGA</vt:lpstr>
      <vt:lpstr>1.1. POJMOVNO ODREĐENJE MARKETINGA</vt:lpstr>
      <vt:lpstr>1.1. POJMOVNO ODREĐENJE MARKETINGA</vt:lpstr>
      <vt:lpstr>1.1. POJMOVNO ODREĐENJE MARKETINGA</vt:lpstr>
      <vt:lpstr>1.1. POJMOVNO ODREĐENJE MARKETINGA</vt:lpstr>
      <vt:lpstr>1.1. POJMOVNO ODREĐENJE MARKETINGA</vt:lpstr>
      <vt:lpstr>1.2. TRŽIŠTE I TRŽIŠNA RAZMJENA</vt:lpstr>
      <vt:lpstr>1.2. TRŽIŠTE I TRŽIŠNA RAZMJENA</vt:lpstr>
      <vt:lpstr>PowerPoint Presentation</vt:lpstr>
      <vt:lpstr>1.2. TRŽIŠTE I TRŽIŠNA RAZMJENA</vt:lpstr>
      <vt:lpstr>1.2. TRŽIŠTE I TRŽIŠNA RAZMJENA</vt:lpstr>
      <vt:lpstr>1.2. TRŽIŠTE I TRŽIŠNA RAZMJENA</vt:lpstr>
      <vt:lpstr>1.2. TRŽIŠTE I TRŽIŠNA RAZMJENA</vt:lpstr>
      <vt:lpstr>1.3. PONUDA I POTRAŽNJA NA TRŽIŠTU – POTREBE I ŽELJE</vt:lpstr>
      <vt:lpstr>1.3. PONUDA I POTRAŽNJA NA TRŽIŠTU – POTREBE I ŽELJE</vt:lpstr>
      <vt:lpstr>1.3. PONUDA I POTRAŽNJA NA TRŽIŠTU – POTREBE I ŽELJE</vt:lpstr>
      <vt:lpstr>1.3. PONUDA I POTRAŽNJA NA TRŽIŠTU – POTREBE I ŽELJE</vt:lpstr>
      <vt:lpstr>1.3. PONUDA I POTRAŽNJA NA TRŽIŠTU – POTREBE I ŽELJE</vt:lpstr>
      <vt:lpstr>1.3. PONUDA I POTRAŽNJA NA TRŽIŠTU – POTREBE I ŽELJE</vt:lpstr>
      <vt:lpstr>1.3. PONUDA I POTRAŽNJA NA TRŽIŠTU – POTREBE I ŽELJE</vt:lpstr>
      <vt:lpstr>1.4. POSLOVNE KONCEPCIJE MARKETINGA</vt:lpstr>
      <vt:lpstr>1.4. POSLOVNE KONCEPCIJE MARKETINGA</vt:lpstr>
      <vt:lpstr>1.4. POSLOVNE KONCEPCIJE MARKETINGA</vt:lpstr>
      <vt:lpstr>1.4. POSLOVNE KONCEPCIJE MARKETINGA</vt:lpstr>
      <vt:lpstr>PowerPoint Presentation</vt:lpstr>
      <vt:lpstr>1.4. POSLOVNE KONCEPCIJE MARKETINGA</vt:lpstr>
      <vt:lpstr>1.4. POSLOVNE KONCEPCIJE MARKETINGA</vt:lpstr>
      <vt:lpstr>1.4. POSLOVNE KONCEPCIJE MARKETINGA</vt:lpstr>
      <vt:lpstr>1.4. POSLOVNE KONCEPCIJE MARKETINGA</vt:lpstr>
      <vt:lpstr>1.4. POSLOVNE KONCEPCIJE MARKETINGA</vt:lpstr>
      <vt:lpstr>1.4. POSLOVNE KONCEPCIJE MARKETINGA</vt:lpstr>
      <vt:lpstr>1.4. POSLOVNE KONCEPCIJE MARKETINGA</vt:lpstr>
      <vt:lpstr>1.4. POSLOVNE KONCEPCIJE MARKETINGA</vt:lpstr>
      <vt:lpstr>1.4. POSLOVNE KONCEPCIJE MARKETINGA</vt:lpstr>
      <vt:lpstr>1.4. POSLOVNE KONCEPCIJE MARKETINGA</vt:lpstr>
      <vt:lpstr>1.4. POSLOVNE KONCEPCIJE MARKETINGA</vt:lpstr>
      <vt:lpstr>1.4. POSLOVNE KONCEPCIJE MARKETINGA</vt:lpstr>
      <vt:lpstr>1.5. MARKETINŠKI PROCES I MARKETINŠKI SPLET</vt:lpstr>
      <vt:lpstr>1.5. MARKETINŠKI PROCES I MARKETINŠKI SPLET</vt:lpstr>
      <vt:lpstr>1.5. MARKETINŠKI PROCES I MARKETINŠKI SPLET</vt:lpstr>
      <vt:lpstr>1.5. MARKETINŠKI PROCES I MARKETINŠKI SPLET</vt:lpstr>
      <vt:lpstr>1.5. MARKETINŠKI PROCES I MARKETINŠKI SPLET</vt:lpstr>
      <vt:lpstr>1.5. MARKETINŠKI PROCES I MARKETINŠKI SPLET</vt:lpstr>
      <vt:lpstr>1.5. MARKETINŠKI PROCES I MARKETINŠKI SPLET</vt:lpstr>
      <vt:lpstr>1.5. MARKETINŠKI PROCES I MARKETINŠKI SPLET</vt:lpstr>
      <vt:lpstr>1.5. MARKETINŠKI PROCES I MARKETINŠKI SPLET</vt:lpstr>
      <vt:lpstr>1.6. OBILJEŽJA SUVREMENOG MARKETINGA</vt:lpstr>
      <vt:lpstr>1.6. OBILJEŽJA SUVREMENOG MARKETINGA</vt:lpstr>
      <vt:lpstr>1.6. OBILJEŽJA SUVREMENOG MARKETINGA</vt:lpstr>
      <vt:lpstr>1.6. OBILJEŽJA SUVREMENOG MARKETINGA</vt:lpstr>
      <vt:lpstr>1.6. OBILJEŽJA SUVREMENOG MARKETINGA</vt:lpstr>
      <vt:lpstr>1.6. OBILJEŽJA SUVREMENOG MARKETINGA</vt:lpstr>
      <vt:lpstr>1.6. OBILJEŽJA SUVREMENOG MARKETINGA</vt:lpstr>
      <vt:lpstr>1.6. OBILJEŽJA SUVREMENOG MARKETINGA</vt:lpstr>
      <vt:lpstr>1.6. OBILJEŽJA SUVREMENOG MARKETINGA</vt:lpstr>
      <vt:lpstr>1.6. OBILJEŽJA SUVREMENOG MARKETINGA</vt:lpstr>
      <vt:lpstr>1.6. OBILJEŽJA SUVREMENOG MARKETINGA</vt:lpstr>
      <vt:lpstr>1.6. OBILJEŽJA SUVREMENOG MARKETINGA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 Arambašić</dc:creator>
  <cp:keywords/>
  <dc:description>2010 puzzle piece powerpoint template from presentationpro.com</dc:description>
  <cp:lastModifiedBy>Natalia Olivier</cp:lastModifiedBy>
  <cp:revision>122</cp:revision>
  <dcterms:created xsi:type="dcterms:W3CDTF">2014-05-14T12:23:17Z</dcterms:created>
  <dcterms:modified xsi:type="dcterms:W3CDTF">2014-08-21T14:17:05Z</dcterms:modified>
  <cp:category>2010 business concepts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TC018813489991</vt:lpwstr>
  </property>
</Properties>
</file>